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0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83" r:id="rId23"/>
    <p:sldId id="340" r:id="rId24"/>
    <p:sldId id="323" r:id="rId25"/>
    <p:sldId id="324" r:id="rId26"/>
    <p:sldId id="325" r:id="rId27"/>
    <p:sldId id="301" r:id="rId28"/>
    <p:sldId id="302" r:id="rId29"/>
    <p:sldId id="303" r:id="rId30"/>
    <p:sldId id="304" r:id="rId31"/>
    <p:sldId id="305" r:id="rId32"/>
    <p:sldId id="282" r:id="rId33"/>
    <p:sldId id="311" r:id="rId34"/>
    <p:sldId id="339" r:id="rId35"/>
    <p:sldId id="312" r:id="rId36"/>
    <p:sldId id="331" r:id="rId37"/>
    <p:sldId id="313" r:id="rId38"/>
    <p:sldId id="314" r:id="rId39"/>
    <p:sldId id="307" r:id="rId40"/>
    <p:sldId id="308" r:id="rId41"/>
    <p:sldId id="309" r:id="rId42"/>
    <p:sldId id="322" r:id="rId43"/>
    <p:sldId id="310" r:id="rId44"/>
    <p:sldId id="306" r:id="rId45"/>
    <p:sldId id="315" r:id="rId46"/>
    <p:sldId id="316" r:id="rId47"/>
    <p:sldId id="317" r:id="rId48"/>
    <p:sldId id="320" r:id="rId49"/>
    <p:sldId id="321" r:id="rId50"/>
    <p:sldId id="338" r:id="rId51"/>
    <p:sldId id="332" r:id="rId52"/>
    <p:sldId id="333" r:id="rId53"/>
    <p:sldId id="266" r:id="rId54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트로" id="{DF44D44C-B970-4F0F-A982-10CF04D2CD04}">
          <p14:sldIdLst/>
        </p14:section>
        <p14:section name="시작" id="{2AE602FC-E3FB-4A8D-9A77-095AEC7594B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83"/>
            <p14:sldId id="340"/>
            <p14:sldId id="323"/>
            <p14:sldId id="324"/>
            <p14:sldId id="325"/>
            <p14:sldId id="301"/>
            <p14:sldId id="302"/>
            <p14:sldId id="303"/>
            <p14:sldId id="304"/>
            <p14:sldId id="305"/>
            <p14:sldId id="282"/>
            <p14:sldId id="311"/>
            <p14:sldId id="339"/>
            <p14:sldId id="312"/>
            <p14:sldId id="331"/>
            <p14:sldId id="313"/>
            <p14:sldId id="314"/>
            <p14:sldId id="307"/>
            <p14:sldId id="308"/>
            <p14:sldId id="309"/>
            <p14:sldId id="322"/>
            <p14:sldId id="310"/>
            <p14:sldId id="306"/>
            <p14:sldId id="315"/>
            <p14:sldId id="316"/>
            <p14:sldId id="317"/>
            <p14:sldId id="320"/>
            <p14:sldId id="321"/>
            <p14:sldId id="338"/>
            <p14:sldId id="332"/>
            <p14:sldId id="333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4B2"/>
    <a:srgbClr val="F6F6F6"/>
    <a:srgbClr val="669933"/>
    <a:srgbClr val="346633"/>
    <a:srgbClr val="547A31"/>
    <a:srgbClr val="FE7700"/>
    <a:srgbClr val="FBF5EB"/>
    <a:srgbClr val="8FC963"/>
    <a:srgbClr val="086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7" autoAdjust="0"/>
    <p:restoredTop sz="96081" autoAdjust="0"/>
  </p:normalViewPr>
  <p:slideViewPr>
    <p:cSldViewPr snapToGrid="0">
      <p:cViewPr varScale="1">
        <p:scale>
          <a:sx n="111" d="100"/>
          <a:sy n="111" d="100"/>
        </p:scale>
        <p:origin x="462" y="96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497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81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700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4001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109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87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85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9928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496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23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746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603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648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425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997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338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395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969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873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4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600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3066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696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558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408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966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651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6086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986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608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11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1668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059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2904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5252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5618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719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10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497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488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1245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19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27158-7887-CA11-C47E-76CEA21F7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411CC8-1D7A-E6AA-6245-76F7A1EE2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C0844-1023-29F2-10D0-027940DA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01673-366F-3B82-0A1D-07DC456DB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2D2B2-3C47-D876-59EF-717381F3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71B20-01FD-69A0-2423-7AC55E70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20BA21-3DD1-33E1-C1EA-0373AB4EE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F58C78-AD50-7051-C549-E12F4F928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C4EA7-9D07-CF05-E0B6-BEF8BEC4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50FCA-0F5B-FA64-FFA8-9A6F3444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761AB4-D05B-B525-FA12-F9F748BD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907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2E532-ACFB-CD8C-1788-48768628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28D2EC-3169-9793-3C49-EFADFA778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8FECC-609B-C8DA-6225-A3E67965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8DAE3-FB0A-C1DA-D17D-B1A93E2DC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45F69-66AF-C631-600A-2B1B7804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523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7457A0-5E40-B0BD-A07B-D1D0500F6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D2043D-2AFE-0DBA-F60F-EF5D3BEAE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9334-C0D9-37AA-1660-2C728362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D42EA-6428-45F3-3872-0B9E1057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EBFC8-56D4-9417-542B-1BCAC10C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29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7506B-073A-27FC-A595-7EE40BF5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B74AEE-244B-8A64-80AA-DAF01EDA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CF2C03-15CB-809C-F455-5E09E557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AE3E4-6976-578B-91C7-478B5919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C080D5-7786-6363-7788-ADAE2D71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29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F3CDD-1466-1ECB-EF29-C73D6288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6036D-0CEF-74F1-C2C6-BA6F7A327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28A00-656F-EA1C-6060-9E671F7E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58ED24-6F76-CC6F-D5CC-18416C79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57911-59B0-C1D2-29FB-180A290F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89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1903D-A050-2FA8-5E69-EBE2E5CE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371D9-C077-C113-741E-045FC2910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317428-46F9-BCFD-4C79-CED85AF3A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D4973E-768D-52EA-DEEE-278B15DD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0EA93-FD85-2912-BAA7-09E635BA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4928F7-A142-9E58-3625-81D66C30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46964-73C5-419C-89AD-E06CC61F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8724-2FE3-0555-8845-060CA458F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D4B2EC-7ED9-E878-0F5B-46008D816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F0AC9E-6128-682F-E3BE-C2113E5B1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FDF1FB-97A3-C75B-819F-0608B89B3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0A8C18-37D2-5819-EDCE-39EB345DA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6AC699-9AB3-A50E-E97C-918B61DE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668F62-0D4C-C181-7EA4-7824AE9E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7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72291-59CC-1A84-72EA-674155A8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BE7C24-F7BF-848B-AA74-4992FDC5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8A724-316A-D5D1-5058-0FC58E587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C35A84-43AE-0039-AD5D-66179822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72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F0E8F3-6ABA-6A7A-549C-732C2CF70AF1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9EA4E4-C764-41F2-4744-D7AEE41B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607D77-6E2C-A692-1F50-556A0AC7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552B5-9954-7B68-9551-31BEA41A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2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F0E8F3-6ABA-6A7A-549C-732C2CF70AF1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9EA4E4-C764-41F2-4744-D7AEE41B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607D77-6E2C-A692-1F50-556A0AC7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552B5-9954-7B68-9551-31BEA41A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1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3BEEF-DCB0-87C2-300E-59E7FC11C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A7241-E2CB-102F-91AB-51C1CC4CE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FB9C2-E6A5-CF9B-AC16-05A278CE8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66F18A-6E71-FC04-AD01-00CDD32A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3C-5A1E-4146-AAC5-1E1790C8300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B1141E-0A6F-EE77-ECAF-A3D05AA2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C7362-58EF-D65A-ECED-2BF6BC47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AB51-EF43-46A6-A9C6-64DF7630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2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81AC13C-5A1E-4146-AAC5-1E1790C83001}" type="datetime1">
              <a:rPr lang="ko-KR" altLang="en-US"/>
              <a:pPr lvl="0">
                <a:defRPr/>
              </a:pPr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006AB51-EF43-46A6-A9C6-64DF7630DC9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gif"/><Relationship Id="rId5" Type="http://schemas.openxmlformats.org/officeDocument/2006/relationships/image" Target="../media/image8.gif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2704" y="5736566"/>
            <a:ext cx="2943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 err="1">
                <a:solidFill>
                  <a:srgbClr val="064635"/>
                </a:solidFill>
                <a:latin typeface="Noto Sans KR"/>
                <a:ea typeface="Noto Sans KR"/>
              </a:rPr>
              <a:t>입꼬리가</a:t>
            </a:r>
            <a:r>
              <a:rPr lang="ko-KR" altLang="en-US" sz="1400" dirty="0">
                <a:solidFill>
                  <a:srgbClr val="064635"/>
                </a:solidFill>
                <a:latin typeface="Noto Sans KR"/>
                <a:ea typeface="Noto Sans KR"/>
              </a:rPr>
              <a:t> 올라가는 食자재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72350" y="0"/>
            <a:ext cx="4819649" cy="6858000"/>
          </a:xfrm>
          <a:prstGeom prst="rect">
            <a:avLst/>
          </a:prstGeom>
          <a:gradFill flip="xy" rotWithShape="1">
            <a:gsLst>
              <a:gs pos="0">
                <a:srgbClr val="C8E4B2">
                  <a:alpha val="100000"/>
                </a:srgbClr>
              </a:gs>
              <a:gs pos="50000">
                <a:schemeClr val="accent3">
                  <a:lumMod val="105000"/>
                  <a:satMod val="103000"/>
                  <a:tint val="73000"/>
                  <a:alpha val="100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  <a:alpha val="10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07" y="4605845"/>
            <a:ext cx="2261442" cy="1130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54857"/>
              </p:ext>
            </p:extLst>
          </p:nvPr>
        </p:nvGraphicFramePr>
        <p:xfrm>
          <a:off x="539221" y="756000"/>
          <a:ext cx="11118307" cy="5985166"/>
        </p:xfrm>
        <a:graphic>
          <a:graphicData uri="http://schemas.openxmlformats.org/drawingml/2006/table">
            <a:tbl>
              <a:tblPr firstRow="1" bandRow="1"/>
              <a:tblGrid>
                <a:gridCol w="2632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2447572828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1589174768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3226169200"/>
                    </a:ext>
                  </a:extLst>
                </a:gridCol>
                <a:gridCol w="339420">
                  <a:extLst>
                    <a:ext uri="{9D8B030D-6E8A-4147-A177-3AD203B41FA5}">
                      <a16:colId xmlns:a16="http://schemas.microsoft.com/office/drawing/2014/main" val="4122339967"/>
                    </a:ext>
                  </a:extLst>
                </a:gridCol>
              </a:tblGrid>
              <a:tr h="272053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ap="flat" cmpd="sng" algn="ctr">
                      <a:solidFill>
                        <a:srgbClr val="A6A6A6"/>
                      </a:solidFill>
                      <a:prstDash val="solid"/>
                      <a:round/>
                    </a:lnTlToBr>
                    <a:solidFill>
                      <a:schemeClr val="accent4"/>
                    </a:solidFill>
                  </a:tcPr>
                </a:tc>
                <a:tc gridSpan="2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8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월</a:t>
                      </a:r>
                      <a:endParaRPr lang="ko-KR" altLang="en-US" sz="1200" b="1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effectLst/>
                          <a:latin typeface="Noto Sans KR"/>
                          <a:ea typeface="Noto Sans KR"/>
                        </a:rPr>
                        <a:t>9</a:t>
                      </a:r>
                      <a:r>
                        <a:rPr lang="ko-KR" altLang="en-US" sz="1200" b="1" dirty="0" smtClean="0">
                          <a:effectLst/>
                          <a:latin typeface="Noto Sans KR"/>
                          <a:ea typeface="Noto Sans KR"/>
                        </a:rPr>
                        <a:t>월</a:t>
                      </a:r>
                      <a:endParaRPr lang="ko-KR" altLang="en-US" sz="1200" b="1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b="1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b="1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b="1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053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</a:t>
                      </a:r>
                      <a:endParaRPr 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3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4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7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8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9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10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11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14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15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16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17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18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21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22</a:t>
                      </a:r>
                      <a:endParaRPr 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23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24</a:t>
                      </a:r>
                      <a:endParaRPr 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25</a:t>
                      </a:r>
                      <a:endParaRPr 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28</a:t>
                      </a:r>
                      <a:endParaRPr lang="en-US" altLang="ko-KR" sz="1100" b="0" kern="0" spc="0">
                        <a:solidFill>
                          <a:srgbClr val="000000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29</a:t>
                      </a:r>
                      <a:endParaRPr lang="en-US" altLang="ko-KR" sz="1100" b="0" kern="0" spc="0">
                        <a:solidFill>
                          <a:srgbClr val="000000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30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kern="0" spc="0" dirty="0" smtClean="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</a:rPr>
                        <a:t>1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kern="0" spc="0" dirty="0" smtClean="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</a:rPr>
                        <a:t>4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kern="0" spc="0" dirty="0" smtClean="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</a:rPr>
                        <a:t>5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kern="0" spc="0" dirty="0" smtClean="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</a:rPr>
                        <a:t>6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53">
                <a:tc gridSpan="26"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b="1" dirty="0">
                          <a:latin typeface="Noto Sans KR"/>
                          <a:ea typeface="Noto Sans KR"/>
                        </a:rPr>
                        <a:t>1. </a:t>
                      </a:r>
                      <a:r>
                        <a:rPr lang="ko-KR" altLang="en-US" sz="1100" b="1" dirty="0">
                          <a:latin typeface="Noto Sans KR"/>
                          <a:ea typeface="Noto Sans KR"/>
                        </a:rPr>
                        <a:t>프로젝트 기획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프로젝트 주제 설정 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페이지 목록 설정 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 dirty="0">
                          <a:latin typeface="Noto Sans KR"/>
                          <a:ea typeface="Noto Sans KR"/>
                        </a:rPr>
                        <a:t>메뉴 트리 설정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주요 화면 구성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업무 분담 및 일정표 작성 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053">
                <a:tc gridSpan="26"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b="1" dirty="0">
                          <a:latin typeface="Noto Sans KR"/>
                          <a:ea typeface="Noto Sans KR"/>
                        </a:rPr>
                        <a:t>2. </a:t>
                      </a:r>
                      <a:r>
                        <a:rPr lang="ko-KR" altLang="en-US" sz="1100" b="1" dirty="0">
                          <a:latin typeface="Noto Sans KR"/>
                          <a:ea typeface="Noto Sans KR"/>
                        </a:rPr>
                        <a:t>기획 및 설계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테이블 설계</a:t>
                      </a:r>
                      <a:r>
                        <a:rPr lang="en-US" altLang="ko-KR" sz="1100">
                          <a:latin typeface="Noto Sans KR"/>
                          <a:ea typeface="Noto Sans KR"/>
                        </a:rPr>
                        <a:t>(ERD) </a:t>
                      </a: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및 명세서 작성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상세 화면 구성</a:t>
                      </a:r>
                      <a:endParaRPr lang="en-US" altLang="ko-KR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기능 정의서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프로그램 목록 설정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2053">
                <a:tc gridSpan="26"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b="1" dirty="0">
                          <a:latin typeface="Noto Sans KR"/>
                          <a:ea typeface="Noto Sans KR"/>
                        </a:rPr>
                        <a:t>3. </a:t>
                      </a:r>
                      <a:r>
                        <a:rPr lang="ko-KR" altLang="en-US" sz="1100" b="1" dirty="0">
                          <a:latin typeface="Noto Sans KR"/>
                          <a:ea typeface="Noto Sans KR"/>
                        </a:rPr>
                        <a:t>개발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>
                          <a:latin typeface="Noto Sans KR"/>
                          <a:ea typeface="Noto Sans KR"/>
                        </a:rPr>
                        <a:t>UI</a:t>
                      </a: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구현 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공통 모듈 개발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추가 기능 개발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2053">
                <a:tc gridSpan="26"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b="1" dirty="0">
                          <a:latin typeface="Noto Sans KR"/>
                          <a:ea typeface="Noto Sans KR"/>
                        </a:rPr>
                        <a:t>4. </a:t>
                      </a:r>
                      <a:r>
                        <a:rPr lang="ko-KR" altLang="en-US" sz="1100" b="1" dirty="0">
                          <a:latin typeface="Noto Sans KR"/>
                          <a:ea typeface="Noto Sans KR"/>
                        </a:rPr>
                        <a:t>테스트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디버깅</a:t>
                      </a:r>
                      <a:r>
                        <a:rPr lang="en-US" altLang="ko-KR" sz="1100">
                          <a:latin typeface="Noto Sans KR"/>
                          <a:ea typeface="Noto Sans KR"/>
                        </a:rPr>
                        <a:t>(</a:t>
                      </a: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오류수정</a:t>
                      </a:r>
                      <a:r>
                        <a:rPr lang="en-US" altLang="ko-KR" sz="1100">
                          <a:latin typeface="Noto Sans KR"/>
                          <a:ea typeface="Noto Sans KR"/>
                        </a:rPr>
                        <a:t>)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>
                          <a:latin typeface="Noto Sans KR"/>
                          <a:ea typeface="Noto Sans KR"/>
                        </a:rPr>
                        <a:t>테스트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2053">
                <a:tc gridSpan="26"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5.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 발표</a:t>
                      </a: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72053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Noto Sans KR"/>
                          <a:ea typeface="Noto Sans KR"/>
                        </a:rPr>
                        <a:t>개발완료 보고서 작성 및 발표</a:t>
                      </a: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100" dirty="0">
                        <a:effectLst/>
                        <a:latin typeface="Noto Sans KR"/>
                        <a:ea typeface="Noto Sans KR"/>
                      </a:endParaRPr>
                    </a:p>
                  </a:txBody>
                  <a:tcPr marL="47635" marR="47635" marT="23818" marB="23818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64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607874" y="962587"/>
            <a:ext cx="912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err="1">
                <a:latin typeface="Noto Sans KR"/>
                <a:ea typeface="Noto Sans KR"/>
              </a:rPr>
              <a:t>개발목록</a:t>
            </a:r>
            <a:endParaRPr lang="ko-KR" altLang="en-US" sz="1400" dirty="0">
              <a:latin typeface="Noto Sans KR"/>
              <a:ea typeface="Noto Sans KR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262166" y="784330"/>
            <a:ext cx="8459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>
                <a:latin typeface="Noto Sans KR"/>
                <a:ea typeface="Noto Sans KR"/>
              </a:rPr>
              <a:t>일정계획</a:t>
            </a:r>
          </a:p>
        </p:txBody>
      </p:sp>
      <p:sp>
        <p:nvSpPr>
          <p:cNvPr id="103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5.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 </a:t>
            </a:r>
            <a:r>
              <a:rPr lang="ko-KR" altLang="en-US" sz="2000" b="1" dirty="0" err="1">
                <a:solidFill>
                  <a:srgbClr val="111111"/>
                </a:solidFill>
                <a:latin typeface="Noto Sans KR"/>
                <a:ea typeface="Noto Sans KR"/>
              </a:rPr>
              <a:t>개발일정표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04" name="직선 연결선 19"/>
          <p:cNvCxnSpPr/>
          <p:nvPr/>
        </p:nvCxnSpPr>
        <p:spPr>
          <a:xfrm>
            <a:off x="324039" y="648081"/>
            <a:ext cx="156194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8" y="581025"/>
            <a:ext cx="11727873" cy="6858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6. ERD /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테이블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549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1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55928"/>
              </p:ext>
            </p:extLst>
          </p:nvPr>
        </p:nvGraphicFramePr>
        <p:xfrm>
          <a:off x="328155" y="1330914"/>
          <a:ext cx="11526982" cy="4240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221910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72168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462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리뷰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REVIEW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528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5416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리뷰번호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5416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리뷰내용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R_CONTENT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  <a:tr h="5416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리뷰날짜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R_DATE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202024"/>
                  </a:ext>
                </a:extLst>
              </a:tr>
              <a:tr h="5416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리뷰삭제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R_DEL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CHAR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997247"/>
                  </a:ext>
                </a:extLst>
              </a:tr>
              <a:tr h="5416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95135"/>
                  </a:ext>
                </a:extLst>
              </a:tr>
              <a:tr h="5416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100658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6. ERD /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테이블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549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194831"/>
              </p:ext>
            </p:extLst>
          </p:nvPr>
        </p:nvGraphicFramePr>
        <p:xfrm>
          <a:off x="397163" y="865415"/>
          <a:ext cx="11526982" cy="573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573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고객센터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ACCOUNT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게시글내용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A_CONTENT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4000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A_NAME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202024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게시글제목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A_TITLE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997247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게시글작성일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A_DATE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95135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게시판조회수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A_CNT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100658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삭제여부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A_DEL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CHAR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140520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8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90669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6. ERD /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테이블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549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77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1063"/>
              </p:ext>
            </p:extLst>
          </p:nvPr>
        </p:nvGraphicFramePr>
        <p:xfrm>
          <a:off x="324040" y="871821"/>
          <a:ext cx="11526982" cy="5714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484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499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암호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PASSWORD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NAME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202024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전화번호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TEL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997247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성별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GENDER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95135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주소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ADDR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100658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상세주소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ADDR_DETAIL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140520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8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가입일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REG_DATE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90669"/>
                  </a:ext>
                </a:extLst>
              </a:tr>
              <a:tr h="48536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프로필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PROFILE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44343"/>
                  </a:ext>
                </a:extLst>
              </a:tr>
              <a:tr h="48536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탈퇴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M_DEL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CHAR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755668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6. ERD /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테이블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549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611"/>
              </p:ext>
            </p:extLst>
          </p:nvPr>
        </p:nvGraphicFramePr>
        <p:xfrm>
          <a:off x="397163" y="951347"/>
          <a:ext cx="11526982" cy="2714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448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CART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448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4481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PNO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 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4481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  <a:tr h="4481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C_COUNT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상품수량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202024"/>
                  </a:ext>
                </a:extLst>
              </a:tr>
              <a:tr h="4481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C_DEL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상품빼기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CHAR1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997247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51643"/>
              </p:ext>
            </p:extLst>
          </p:nvPr>
        </p:nvGraphicFramePr>
        <p:xfrm>
          <a:off x="397163" y="3885582"/>
          <a:ext cx="11526982" cy="2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47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구매내역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BUYLIST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 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주문번호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B_COUNT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수량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202024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6. ERD /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테이블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1" name="직선 연결선 19"/>
          <p:cNvCxnSpPr/>
          <p:nvPr/>
        </p:nvCxnSpPr>
        <p:spPr>
          <a:xfrm>
            <a:off x="324040" y="648081"/>
            <a:ext cx="17549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4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270678"/>
              </p:ext>
            </p:extLst>
          </p:nvPr>
        </p:nvGraphicFramePr>
        <p:xfrm>
          <a:off x="397163" y="951347"/>
          <a:ext cx="11526982" cy="2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47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E_IMG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기획사진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E_INFO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기획설명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20202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6103"/>
              </p:ext>
            </p:extLst>
          </p:nvPr>
        </p:nvGraphicFramePr>
        <p:xfrm>
          <a:off x="397163" y="3865997"/>
          <a:ext cx="11526982" cy="213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534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EVENT_PRODUCT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534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534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 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534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6. ERD /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테이블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1" name="직선 연결선 19"/>
          <p:cNvCxnSpPr/>
          <p:nvPr/>
        </p:nvCxnSpPr>
        <p:spPr>
          <a:xfrm>
            <a:off x="324040" y="648081"/>
            <a:ext cx="17549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02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705232"/>
              </p:ext>
            </p:extLst>
          </p:nvPr>
        </p:nvGraphicFramePr>
        <p:xfrm>
          <a:off x="397163" y="1017922"/>
          <a:ext cx="11526982" cy="5410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448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PRODUCT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448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4488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4488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상품이름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PNAME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  <a:tr h="4488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원산지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P_COUNTRY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202024"/>
                  </a:ext>
                </a:extLst>
              </a:tr>
              <a:tr h="4488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판매자 번호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P_TEL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997247"/>
                  </a:ext>
                </a:extLst>
              </a:tr>
              <a:tr h="4488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상세이미지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P_DETAIL_IMG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95135"/>
                  </a:ext>
                </a:extLst>
              </a:tr>
              <a:tr h="4488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상세 내용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P_DETAIL_CONTENT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1000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100658"/>
                  </a:ext>
                </a:extLst>
              </a:tr>
              <a:tr h="4488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할인율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DISCOUNT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140520"/>
                  </a:ext>
                </a:extLst>
              </a:tr>
              <a:tr h="4488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8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종류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P_KIND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90669"/>
                  </a:ext>
                </a:extLst>
              </a:tr>
              <a:tr h="4488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등록일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844343"/>
                  </a:ext>
                </a:extLst>
              </a:tr>
              <a:tr h="4488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상품삭제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P_DEL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CHAR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755668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6. ERD /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테이블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549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9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585837"/>
              </p:ext>
            </p:extLst>
          </p:nvPr>
        </p:nvGraphicFramePr>
        <p:xfrm>
          <a:off x="397163" y="951347"/>
          <a:ext cx="11526982" cy="25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519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별점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STAR_RATE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519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519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 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519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 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  <a:tr h="519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리뷰점수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R_SCORE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20202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100856"/>
              </p:ext>
            </p:extLst>
          </p:nvPr>
        </p:nvGraphicFramePr>
        <p:xfrm>
          <a:off x="390525" y="3711575"/>
          <a:ext cx="11526982" cy="290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3415093309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423076710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2716207945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1418719855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857324440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8060772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2367321037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1720972433"/>
                    </a:ext>
                  </a:extLst>
                </a:gridCol>
              </a:tblGrid>
              <a:tr h="58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찜상품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LOVE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169348"/>
                  </a:ext>
                </a:extLst>
              </a:tr>
              <a:tr h="58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99263"/>
                  </a:ext>
                </a:extLst>
              </a:tr>
              <a:tr h="580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 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26800"/>
                  </a:ext>
                </a:extLst>
              </a:tr>
              <a:tr h="580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 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203598"/>
                  </a:ext>
                </a:extLst>
              </a:tr>
              <a:tr h="580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좋아요취소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L_DEL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CHAR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60107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6. ERD /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테이블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2" name="직선 연결선 19"/>
          <p:cNvCxnSpPr/>
          <p:nvPr/>
        </p:nvCxnSpPr>
        <p:spPr>
          <a:xfrm>
            <a:off x="324040" y="648081"/>
            <a:ext cx="17549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27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231784"/>
              </p:ext>
            </p:extLst>
          </p:nvPr>
        </p:nvGraphicFramePr>
        <p:xfrm>
          <a:off x="345407" y="1279149"/>
          <a:ext cx="11526982" cy="464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58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BUY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58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580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주문번호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580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구매일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  <a:tr h="580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배송지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B_ADDR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202024"/>
                  </a:ext>
                </a:extLst>
              </a:tr>
              <a:tr h="580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구매자전화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B_TEL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997247"/>
                  </a:ext>
                </a:extLst>
              </a:tr>
              <a:tr h="580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수신자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B_REVEIVER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95135"/>
                  </a:ext>
                </a:extLst>
              </a:tr>
              <a:tr h="580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100658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6. ERD /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테이블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549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89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순서도: 문서 10"/>
          <p:cNvSpPr/>
          <p:nvPr/>
        </p:nvSpPr>
        <p:spPr>
          <a:xfrm rot="5400000">
            <a:off x="6640945" y="1306946"/>
            <a:ext cx="6858002" cy="4244109"/>
          </a:xfrm>
          <a:prstGeom prst="flowChartDocument">
            <a:avLst/>
          </a:prstGeom>
          <a:gradFill flip="xy" rotWithShape="1">
            <a:gsLst>
              <a:gs pos="0">
                <a:srgbClr val="C8E4B2">
                  <a:alpha val="100000"/>
                </a:srgbClr>
              </a:gs>
              <a:gs pos="50000">
                <a:schemeClr val="accent3">
                  <a:lumMod val="105000"/>
                  <a:satMod val="103000"/>
                  <a:tint val="73000"/>
                  <a:alpha val="100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  <a:alpha val="10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92099" y="1777047"/>
            <a:ext cx="4093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Noto Sans KR"/>
                <a:ea typeface="Noto Sans KR"/>
              </a:rPr>
              <a:t>1.</a:t>
            </a:r>
            <a:r>
              <a:rPr lang="ko-KR" altLang="en-US" sz="1400" b="1" dirty="0">
                <a:latin typeface="Noto Sans KR"/>
                <a:ea typeface="Noto Sans KR"/>
              </a:rPr>
              <a:t> 프로젝트 소개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2099" y="2672289"/>
            <a:ext cx="4093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Noto Sans KR"/>
                <a:ea typeface="Noto Sans KR"/>
              </a:rPr>
              <a:t>2.</a:t>
            </a:r>
            <a:r>
              <a:rPr lang="ko-KR" altLang="en-US" sz="1400" b="1" dirty="0">
                <a:latin typeface="Noto Sans KR"/>
                <a:ea typeface="Noto Sans KR"/>
              </a:rPr>
              <a:t> 업무분담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92099" y="3032289"/>
            <a:ext cx="4093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latin typeface="Noto Sans KR"/>
                <a:ea typeface="Noto Sans KR"/>
              </a:rPr>
              <a:t>개발환경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2000" y="2121240"/>
            <a:ext cx="2604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680" lvl="1" indent="-228480"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dirty="0">
                <a:latin typeface="Noto Sans KR"/>
                <a:ea typeface="Noto Sans KR"/>
              </a:rPr>
              <a:t>목적 및 기대효과</a:t>
            </a:r>
          </a:p>
          <a:p>
            <a:pPr marL="685680" lvl="1" indent="-228480"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dirty="0">
                <a:latin typeface="Noto Sans KR"/>
                <a:ea typeface="Noto Sans KR"/>
              </a:rPr>
              <a:t>벤치마킹 사이트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62404" y="4422352"/>
            <a:ext cx="2385870" cy="167756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2099" y="3392289"/>
            <a:ext cx="4093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Noto Sans KR"/>
                <a:ea typeface="Noto Sans KR"/>
              </a:rPr>
              <a:t>4. </a:t>
            </a:r>
            <a:r>
              <a:rPr lang="ko-KR" altLang="en-US" sz="1400" b="1" dirty="0" err="1">
                <a:latin typeface="Noto Sans KR"/>
                <a:ea typeface="Noto Sans KR"/>
              </a:rPr>
              <a:t>메뉴트리</a:t>
            </a:r>
            <a:endParaRPr lang="ko-KR" altLang="en-US" sz="1400" b="1" dirty="0">
              <a:latin typeface="Noto Sans KR"/>
              <a:ea typeface="Noto Sans KR"/>
            </a:endParaRPr>
          </a:p>
        </p:txBody>
      </p:sp>
      <p:sp>
        <p:nvSpPr>
          <p:cNvPr id="49" name="TextBox 9"/>
          <p:cNvSpPr txBox="1"/>
          <p:nvPr/>
        </p:nvSpPr>
        <p:spPr>
          <a:xfrm>
            <a:off x="773117" y="3752289"/>
            <a:ext cx="4093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Noto Sans KR"/>
                <a:ea typeface="Noto Sans KR"/>
              </a:rPr>
              <a:t>5. </a:t>
            </a:r>
            <a:r>
              <a:rPr lang="ko-KR" altLang="en-US" sz="1400" b="1" dirty="0" err="1">
                <a:latin typeface="Noto Sans KR"/>
                <a:ea typeface="Noto Sans KR"/>
              </a:rPr>
              <a:t>개발일정</a:t>
            </a:r>
            <a:endParaRPr lang="ko-KR" altLang="en-US" sz="1400" b="1" dirty="0">
              <a:latin typeface="Noto Sans KR"/>
              <a:ea typeface="Noto Sans KR"/>
            </a:endParaRPr>
          </a:p>
        </p:txBody>
      </p:sp>
      <p:sp>
        <p:nvSpPr>
          <p:cNvPr id="53" name="TextBox 8"/>
          <p:cNvSpPr txBox="1"/>
          <p:nvPr/>
        </p:nvSpPr>
        <p:spPr>
          <a:xfrm>
            <a:off x="252031" y="252031"/>
            <a:ext cx="695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rgbClr val="111111"/>
                </a:solidFill>
                <a:latin typeface="Noto Sans KR"/>
                <a:ea typeface="Noto Sans KR"/>
              </a:rPr>
              <a:t>목차</a:t>
            </a:r>
          </a:p>
        </p:txBody>
      </p:sp>
      <p:cxnSp>
        <p:nvCxnSpPr>
          <p:cNvPr id="55" name="직선 연결선 19"/>
          <p:cNvCxnSpPr/>
          <p:nvPr/>
        </p:nvCxnSpPr>
        <p:spPr>
          <a:xfrm>
            <a:off x="333565" y="648081"/>
            <a:ext cx="520450" cy="40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/>
          <p:cNvSpPr txBox="1"/>
          <p:nvPr/>
        </p:nvSpPr>
        <p:spPr>
          <a:xfrm>
            <a:off x="773117" y="4472289"/>
            <a:ext cx="4093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Noto Sans KR"/>
                <a:ea typeface="Noto Sans KR"/>
              </a:rPr>
              <a:t>7. </a:t>
            </a:r>
            <a:r>
              <a:rPr lang="ko-KR" altLang="en-US" sz="1400" b="1" dirty="0" smtClean="0">
                <a:latin typeface="Noto Sans KR"/>
                <a:ea typeface="Noto Sans KR"/>
              </a:rPr>
              <a:t>프로그램 목록</a:t>
            </a:r>
            <a:endParaRPr lang="ko-KR" altLang="en-US" sz="1400" b="1" dirty="0">
              <a:latin typeface="Noto Sans KR"/>
              <a:ea typeface="Noto Sans KR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773117" y="4112289"/>
            <a:ext cx="4093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Noto Sans KR"/>
                <a:ea typeface="Noto Sans KR"/>
              </a:rPr>
              <a:t>6. ERD / </a:t>
            </a:r>
            <a:r>
              <a:rPr lang="ko-KR" altLang="en-US" sz="1400" b="1" dirty="0">
                <a:latin typeface="Noto Sans KR"/>
                <a:ea typeface="Noto Sans KR"/>
              </a:rPr>
              <a:t>테이블 </a:t>
            </a:r>
          </a:p>
        </p:txBody>
      </p:sp>
      <p:sp>
        <p:nvSpPr>
          <p:cNvPr id="14" name="TextBox 9"/>
          <p:cNvSpPr txBox="1"/>
          <p:nvPr/>
        </p:nvSpPr>
        <p:spPr>
          <a:xfrm>
            <a:off x="773116" y="4814210"/>
            <a:ext cx="4093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Noto Sans KR"/>
                <a:ea typeface="Noto Sans KR"/>
              </a:rPr>
              <a:t>8</a:t>
            </a:r>
            <a:r>
              <a:rPr lang="en-US" altLang="ko-KR" sz="1400" b="1" dirty="0" smtClean="0">
                <a:latin typeface="Noto Sans KR"/>
                <a:ea typeface="Noto Sans KR"/>
              </a:rPr>
              <a:t>. </a:t>
            </a:r>
            <a:r>
              <a:rPr lang="ko-KR" altLang="en-US" sz="1400" b="1" dirty="0" err="1" smtClean="0">
                <a:latin typeface="Noto Sans KR"/>
                <a:ea typeface="Noto Sans KR"/>
              </a:rPr>
              <a:t>기능분해도</a:t>
            </a:r>
            <a:endParaRPr lang="ko-KR" altLang="en-US" sz="1400" b="1" dirty="0">
              <a:latin typeface="Noto Sans KR"/>
              <a:ea typeface="Noto Sans KR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774723" y="5183542"/>
            <a:ext cx="4093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Noto Sans KR"/>
                <a:ea typeface="Noto Sans KR"/>
              </a:rPr>
              <a:t>9</a:t>
            </a:r>
            <a:r>
              <a:rPr lang="en-US" altLang="ko-KR" sz="1400" b="1" dirty="0" smtClean="0">
                <a:latin typeface="Noto Sans KR"/>
                <a:ea typeface="Noto Sans KR"/>
              </a:rPr>
              <a:t>. </a:t>
            </a:r>
            <a:r>
              <a:rPr lang="ko-KR" altLang="en-US" sz="1400" b="1" dirty="0" smtClean="0">
                <a:latin typeface="Noto Sans KR"/>
                <a:ea typeface="Noto Sans KR"/>
              </a:rPr>
              <a:t>시연</a:t>
            </a:r>
            <a:endParaRPr lang="ko-KR" altLang="en-US" sz="1400" b="1" dirty="0">
              <a:latin typeface="Noto Sans KR"/>
              <a:ea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808120"/>
              </p:ext>
            </p:extLst>
          </p:nvPr>
        </p:nvGraphicFramePr>
        <p:xfrm>
          <a:off x="397163" y="951347"/>
          <a:ext cx="11526982" cy="2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534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534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534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534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E_IMG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기획사진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  <a:tr h="534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E_INFO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기획설명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20202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76162"/>
              </p:ext>
            </p:extLst>
          </p:nvPr>
        </p:nvGraphicFramePr>
        <p:xfrm>
          <a:off x="397163" y="3865997"/>
          <a:ext cx="11526982" cy="213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534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EVENT_PRODUCT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534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534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 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534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상품번호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PK,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6. ERD /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테이블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1" name="직선 연결선 19"/>
          <p:cNvCxnSpPr/>
          <p:nvPr/>
        </p:nvCxnSpPr>
        <p:spPr>
          <a:xfrm>
            <a:off x="324040" y="648081"/>
            <a:ext cx="17549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65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68280"/>
              </p:ext>
            </p:extLst>
          </p:nvPr>
        </p:nvGraphicFramePr>
        <p:xfrm>
          <a:off x="397163" y="1287772"/>
          <a:ext cx="11526982" cy="425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260715288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92226024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221848791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3670613612"/>
                    </a:ext>
                  </a:extLst>
                </a:gridCol>
                <a:gridCol w="1210200">
                  <a:extLst>
                    <a:ext uri="{9D8B030D-6E8A-4147-A177-3AD203B41FA5}">
                      <a16:colId xmlns:a16="http://schemas.microsoft.com/office/drawing/2014/main" val="1145519316"/>
                    </a:ext>
                  </a:extLst>
                </a:gridCol>
                <a:gridCol w="1295340">
                  <a:extLst>
                    <a:ext uri="{9D8B030D-6E8A-4147-A177-3AD203B41FA5}">
                      <a16:colId xmlns:a16="http://schemas.microsoft.com/office/drawing/2014/main" val="205472812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3728161192"/>
                    </a:ext>
                  </a:extLst>
                </a:gridCol>
                <a:gridCol w="886690">
                  <a:extLst>
                    <a:ext uri="{9D8B030D-6E8A-4147-A177-3AD203B41FA5}">
                      <a16:colId xmlns:a16="http://schemas.microsoft.com/office/drawing/2014/main" val="3827602670"/>
                    </a:ext>
                  </a:extLst>
                </a:gridCol>
              </a:tblGrid>
              <a:tr h="53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엔티티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타입명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BUY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831894"/>
                  </a:ext>
                </a:extLst>
              </a:tr>
              <a:tr h="53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번호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컬럼명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속성명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타입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길이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marB="0" anchor="b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NULL</a:t>
                      </a:r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여부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기본값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KEY</a:t>
                      </a:r>
                      <a:endParaRPr lang="ko-KR" altLang="en-US" sz="12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904927"/>
                  </a:ext>
                </a:extLst>
              </a:tr>
              <a:tr h="53205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주문번호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BNO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581141"/>
                  </a:ext>
                </a:extLst>
              </a:tr>
              <a:tr h="53205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구매일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78753"/>
                  </a:ext>
                </a:extLst>
              </a:tr>
              <a:tr h="53205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배송지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B_ADDR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202024"/>
                  </a:ext>
                </a:extLst>
              </a:tr>
              <a:tr h="53205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구매자전화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B_TEL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997247"/>
                  </a:ext>
                </a:extLst>
              </a:tr>
              <a:tr h="53205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수신자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B_REVEIVER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95135"/>
                  </a:ext>
                </a:extLst>
              </a:tr>
              <a:tr h="53205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VARCHAR2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 NULL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FK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100658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6. ERD /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테이블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549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66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7</a:t>
            </a: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. </a:t>
            </a:r>
            <a:r>
              <a:rPr lang="ko-KR" altLang="en-US" sz="2000" b="1" dirty="0" err="1" smtClean="0">
                <a:solidFill>
                  <a:srgbClr val="111111"/>
                </a:solidFill>
                <a:latin typeface="Noto Sans KR"/>
                <a:ea typeface="Noto Sans KR"/>
              </a:rPr>
              <a:t>기능분해도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5238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38358C9-7CF2-7A04-461E-39F2D6D4F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83455"/>
              </p:ext>
            </p:extLst>
          </p:nvPr>
        </p:nvGraphicFramePr>
        <p:xfrm>
          <a:off x="332509" y="1096956"/>
          <a:ext cx="11526982" cy="5088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360850672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1841770692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2788579174"/>
                    </a:ext>
                  </a:extLst>
                </a:gridCol>
                <a:gridCol w="6341681">
                  <a:extLst>
                    <a:ext uri="{9D8B030D-6E8A-4147-A177-3AD203B41FA5}">
                      <a16:colId xmlns:a16="http://schemas.microsoft.com/office/drawing/2014/main" val="707348915"/>
                    </a:ext>
                  </a:extLst>
                </a:gridCol>
              </a:tblGrid>
              <a:tr h="424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분류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기능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세부기능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설명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89780"/>
                  </a:ext>
                </a:extLst>
              </a:tr>
              <a:tr h="42400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회원정보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 후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비밀번호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틀리면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경고창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마이페이지로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이동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543209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로그아웃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로그아웃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후 메인화면이동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79809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회원가입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정보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등록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521690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 찾기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이름과 연락처 확인 후 아이디 출력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087317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비밀번호 찾기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아이디와 이름 확인 후 비밀번호 출력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695264"/>
                  </a:ext>
                </a:extLst>
              </a:tr>
              <a:tr h="424008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상품확인창</a:t>
                      </a: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 상품명 확인</a:t>
                      </a:r>
                      <a:endParaRPr lang="en-US" altLang="ko-KR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1188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수량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 상품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수량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확인</a:t>
                      </a:r>
                      <a:endParaRPr lang="en-US" altLang="ko-KR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229187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가격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상품가격 확인</a:t>
                      </a:r>
                      <a:endParaRPr lang="en-US" altLang="ko-KR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10551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삭제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삭제 </a:t>
                      </a:r>
                      <a:endParaRPr lang="en-US" altLang="ko-KR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801378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결제창</a:t>
                      </a: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주문하기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구매내역 확인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958343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총 상품 가격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구매로 넘어가기 전 총 상품 가격 확인</a:t>
                      </a:r>
                      <a:endParaRPr lang="ko-KR" altLang="en-US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3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7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7</a:t>
            </a: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. </a:t>
            </a:r>
            <a:r>
              <a:rPr lang="ko-KR" altLang="en-US" sz="2000" b="1" dirty="0" err="1" smtClean="0">
                <a:solidFill>
                  <a:srgbClr val="111111"/>
                </a:solidFill>
                <a:latin typeface="Noto Sans KR"/>
                <a:ea typeface="Noto Sans KR"/>
              </a:rPr>
              <a:t>기능분해도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5238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8358C9-7CF2-7A04-461E-39F2D6D4F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03930"/>
              </p:ext>
            </p:extLst>
          </p:nvPr>
        </p:nvGraphicFramePr>
        <p:xfrm>
          <a:off x="332509" y="1096956"/>
          <a:ext cx="11526982" cy="4664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360850672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1841770692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2788579174"/>
                    </a:ext>
                  </a:extLst>
                </a:gridCol>
                <a:gridCol w="6341681">
                  <a:extLst>
                    <a:ext uri="{9D8B030D-6E8A-4147-A177-3AD203B41FA5}">
                      <a16:colId xmlns:a16="http://schemas.microsoft.com/office/drawing/2014/main" val="707348915"/>
                    </a:ext>
                  </a:extLst>
                </a:gridCol>
              </a:tblGrid>
              <a:tr h="424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분류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기능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세부기능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설명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89780"/>
                  </a:ext>
                </a:extLst>
              </a:tr>
              <a:tr h="42400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마이 페이지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찜목록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전체선택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 목록에 찜 상품 전체 선택 가능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543209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선택삭제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선택한 모든 찜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상품 삭제 가능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79809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찜한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상품을 장바구니로 이동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521690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찜상품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삭제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 상품 삭제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087317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찜상품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정보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 상품 정보 클릭 시 해당 상품 상세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페이지로 이동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695264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구매목록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상품수량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구매한 상품 수량 확인 가능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294258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상품명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구매한 상품명 확인 가능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607625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배송주문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배송 내용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확인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453798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정보수정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회원정보 수정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회원의 아이디를 제외한 모든 회원 정보 수정 가능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171495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회원탈퇴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탈퇴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정보 삭제 후 탈퇴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756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4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38358C9-7CF2-7A04-461E-39F2D6D4F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259820"/>
              </p:ext>
            </p:extLst>
          </p:nvPr>
        </p:nvGraphicFramePr>
        <p:xfrm>
          <a:off x="360000" y="1080000"/>
          <a:ext cx="11526982" cy="504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360850672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1841770692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2788579174"/>
                    </a:ext>
                  </a:extLst>
                </a:gridCol>
                <a:gridCol w="6341681">
                  <a:extLst>
                    <a:ext uri="{9D8B030D-6E8A-4147-A177-3AD203B41FA5}">
                      <a16:colId xmlns:a16="http://schemas.microsoft.com/office/drawing/2014/main" val="707348915"/>
                    </a:ext>
                  </a:extLst>
                </a:gridCol>
              </a:tblGrid>
              <a:tr h="33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분류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기능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세부기능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설명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89780"/>
                  </a:ext>
                </a:extLst>
              </a:tr>
              <a:tr h="336600"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목록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신상품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새로 등록된 상품 목록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543209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할인상품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할인 중인 상품 목록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79809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추천상품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별점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평균이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점 이상인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상품 목록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521690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카테고리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카테고리를 통한 상품 분류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087317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검색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검색 엔진을 이용해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상품 검색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695264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상세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바로 구매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구매 페이지로 이동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83010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상품을 장바구니에 담기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33825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찜하기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찜하기를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통해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찜목록으로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상품 이동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143642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공유하기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URL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복사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487223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별점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상품평을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통한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별점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반영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76066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상품평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작성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상품평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작성 가능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52453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상품평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삭제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상품평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삭제 가능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315211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구매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 결과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구매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결과창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294258"/>
                  </a:ext>
                </a:extLst>
              </a:tr>
              <a:tr h="336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구매내역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구매내역 확인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5912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7</a:t>
            </a: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. </a:t>
            </a:r>
            <a:r>
              <a:rPr lang="ko-KR" altLang="en-US" sz="2000" b="1" dirty="0" err="1" smtClean="0">
                <a:solidFill>
                  <a:srgbClr val="111111"/>
                </a:solidFill>
                <a:latin typeface="Noto Sans KR"/>
                <a:ea typeface="Noto Sans KR"/>
              </a:rPr>
              <a:t>기능분해도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5238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94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7</a:t>
            </a: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. </a:t>
            </a:r>
            <a:r>
              <a:rPr lang="ko-KR" altLang="en-US" sz="2000" b="1" dirty="0" err="1" smtClean="0">
                <a:solidFill>
                  <a:srgbClr val="111111"/>
                </a:solidFill>
                <a:latin typeface="Noto Sans KR"/>
                <a:ea typeface="Noto Sans KR"/>
              </a:rPr>
              <a:t>기능분해도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5238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8358C9-7CF2-7A04-461E-39F2D6D4F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60093"/>
              </p:ext>
            </p:extLst>
          </p:nvPr>
        </p:nvGraphicFramePr>
        <p:xfrm>
          <a:off x="324040" y="776389"/>
          <a:ext cx="11526982" cy="5899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360850672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1841770692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2788579174"/>
                    </a:ext>
                  </a:extLst>
                </a:gridCol>
                <a:gridCol w="6341681">
                  <a:extLst>
                    <a:ext uri="{9D8B030D-6E8A-4147-A177-3AD203B41FA5}">
                      <a16:colId xmlns:a16="http://schemas.microsoft.com/office/drawing/2014/main" val="707348915"/>
                    </a:ext>
                  </a:extLst>
                </a:gridCol>
              </a:tblGrid>
              <a:tr h="393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분류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기능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세부기능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설명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89780"/>
                  </a:ext>
                </a:extLst>
              </a:tr>
              <a:tr h="393295"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목록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검색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 검색을 통해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검색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543209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글쓰기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새로운 게시물을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작성할 수 있는 창으로 이동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79809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제목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게시물 제목을 통해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게시글로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이동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521690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목록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전체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게시글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확인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087317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페이지네이션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페이지를 나누어서 확인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37059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 내용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게시물에 작성된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내용 확인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294258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 수정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수정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607625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 삭제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 삭제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453798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 목록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게시물 목록으로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이동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581157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대댓글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총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갯수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댓글과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대댓글의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총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개수 확인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59123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댓글을 등록하고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확인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029272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대댓글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수정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 </a:t>
                      </a:r>
                      <a:r>
                        <a:rPr lang="ko-KR" altLang="en-US" sz="1200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대댓글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수정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550852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대댓글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삭제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대댓글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삭제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428743"/>
                  </a:ext>
                </a:extLst>
              </a:tr>
              <a:tr h="3932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대댓글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댓글에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대한 답변 작성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0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82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38358C9-7CF2-7A04-461E-39F2D6D4F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739882"/>
              </p:ext>
            </p:extLst>
          </p:nvPr>
        </p:nvGraphicFramePr>
        <p:xfrm>
          <a:off x="332509" y="1820856"/>
          <a:ext cx="11526982" cy="3392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1360850672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1841770692"/>
                    </a:ext>
                  </a:extLst>
                </a:gridCol>
                <a:gridCol w="1970396">
                  <a:extLst>
                    <a:ext uri="{9D8B030D-6E8A-4147-A177-3AD203B41FA5}">
                      <a16:colId xmlns:a16="http://schemas.microsoft.com/office/drawing/2014/main" val="2788579174"/>
                    </a:ext>
                  </a:extLst>
                </a:gridCol>
                <a:gridCol w="6341681">
                  <a:extLst>
                    <a:ext uri="{9D8B030D-6E8A-4147-A177-3AD203B41FA5}">
                      <a16:colId xmlns:a16="http://schemas.microsoft.com/office/drawing/2014/main" val="707348915"/>
                    </a:ext>
                  </a:extLst>
                </a:gridCol>
              </a:tblGrid>
              <a:tr h="424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분류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기능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세부기능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설명</a:t>
                      </a: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89780"/>
                  </a:ext>
                </a:extLst>
              </a:tr>
              <a:tr h="424008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관리자</a:t>
                      </a:r>
                      <a:endParaRPr lang="ko-KR" altLang="en-US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전체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등록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수정 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삭제 관리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543209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등록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수정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전시 여부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79809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 등록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수정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 전시 여부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521690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 상품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 상품 등록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수정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삭제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전시 여부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3625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 글 등록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수정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삭제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공개 여부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087317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상품평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상품의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상품평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및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별점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등록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수정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삭제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695264"/>
                  </a:ext>
                </a:extLst>
              </a:tr>
              <a:tr h="424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 댓글 등록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수정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삭제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공개 여부 관리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294258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7</a:t>
            </a: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. </a:t>
            </a:r>
            <a:r>
              <a:rPr lang="ko-KR" altLang="en-US" sz="2000" b="1" dirty="0" err="1" smtClean="0">
                <a:solidFill>
                  <a:srgbClr val="111111"/>
                </a:solidFill>
                <a:latin typeface="Noto Sans KR"/>
                <a:ea typeface="Noto Sans KR"/>
              </a:rPr>
              <a:t>기능분해도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5238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5665073-385A-6C19-7201-5CC1CA3EE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66711"/>
              </p:ext>
            </p:extLst>
          </p:nvPr>
        </p:nvGraphicFramePr>
        <p:xfrm>
          <a:off x="332509" y="1022830"/>
          <a:ext cx="11526982" cy="522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28424622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1782160639"/>
                    </a:ext>
                  </a:extLst>
                </a:gridCol>
                <a:gridCol w="2553135">
                  <a:extLst>
                    <a:ext uri="{9D8B030D-6E8A-4147-A177-3AD203B41FA5}">
                      <a16:colId xmlns:a16="http://schemas.microsoft.com/office/drawing/2014/main" val="3186332873"/>
                    </a:ext>
                  </a:extLst>
                </a:gridCol>
                <a:gridCol w="2597857">
                  <a:extLst>
                    <a:ext uri="{9D8B030D-6E8A-4147-A177-3AD203B41FA5}">
                      <a16:colId xmlns:a16="http://schemas.microsoft.com/office/drawing/2014/main" val="3676669488"/>
                    </a:ext>
                  </a:extLst>
                </a:gridCol>
                <a:gridCol w="3161085">
                  <a:extLst>
                    <a:ext uri="{9D8B030D-6E8A-4147-A177-3AD203B41FA5}">
                      <a16:colId xmlns:a16="http://schemas.microsoft.com/office/drawing/2014/main" val="487625042"/>
                    </a:ext>
                  </a:extLst>
                </a:gridCol>
              </a:tblGrid>
              <a:tr h="4356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Noto Sans KR" panose="020B0500000000000000" pitchFamily="34" charset="-127"/>
                        </a:rPr>
                        <a:t>개발 컴포넌트 목록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Noto Sans KR" panose="020B0500000000000000" pitchFamily="34" charset="-127"/>
                        </a:rPr>
                        <a:t>프로그램 파일명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071"/>
                  </a:ext>
                </a:extLst>
              </a:tr>
              <a:tr h="435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Jsp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(HTML5)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java</a:t>
                      </a:r>
                      <a:endParaRPr lang="ko-KR" altLang="en-US" sz="12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91515"/>
                  </a:ext>
                </a:extLst>
              </a:tr>
              <a:tr h="43564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src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상품정보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Product.java</a:t>
                      </a:r>
                      <a:endParaRPr lang="en" altLang="ko-Kore-KR" sz="1200" b="0" kern="1200" dirty="0">
                        <a:solidFill>
                          <a:schemeClr val="dk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98008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상품정보처리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ProductDao.java</a:t>
                      </a:r>
                      <a:endParaRPr lang="en" altLang="ko-Kore-KR" sz="1200" b="0" kern="1200" dirty="0">
                        <a:solidFill>
                          <a:schemeClr val="dk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913715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회원정보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256669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회원정보처리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MemberDao.java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947991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장바구니정보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Cart.java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268227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장바구니처리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CartDao.java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603074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구매내역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구매내역정보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BuyList.java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955404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구매내역정보처리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BuyListDao.java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664494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기획전상품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기획전상품정보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EventList.java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915060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기획전상품정보처리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EventListDao.java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329762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8</a:t>
            </a: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. 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프로그램 목록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809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23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BDCA784-EDBC-40EA-47E8-750EC447D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294845"/>
              </p:ext>
            </p:extLst>
          </p:nvPr>
        </p:nvGraphicFramePr>
        <p:xfrm>
          <a:off x="332509" y="923923"/>
          <a:ext cx="11526982" cy="552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28424622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1782160639"/>
                    </a:ext>
                  </a:extLst>
                </a:gridCol>
                <a:gridCol w="2553135">
                  <a:extLst>
                    <a:ext uri="{9D8B030D-6E8A-4147-A177-3AD203B41FA5}">
                      <a16:colId xmlns:a16="http://schemas.microsoft.com/office/drawing/2014/main" val="3186332873"/>
                    </a:ext>
                  </a:extLst>
                </a:gridCol>
                <a:gridCol w="2597857">
                  <a:extLst>
                    <a:ext uri="{9D8B030D-6E8A-4147-A177-3AD203B41FA5}">
                      <a16:colId xmlns:a16="http://schemas.microsoft.com/office/drawing/2014/main" val="3676669488"/>
                    </a:ext>
                  </a:extLst>
                </a:gridCol>
                <a:gridCol w="3161085">
                  <a:extLst>
                    <a:ext uri="{9D8B030D-6E8A-4147-A177-3AD203B41FA5}">
                      <a16:colId xmlns:a16="http://schemas.microsoft.com/office/drawing/2014/main" val="487625042"/>
                    </a:ext>
                  </a:extLst>
                </a:gridCol>
              </a:tblGrid>
              <a:tr h="394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Noto Sans KR" panose="020B0500000000000000" pitchFamily="34" charset="-127"/>
                        </a:rPr>
                        <a:t>개발 컴포넌트 목록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Noto Sans KR" panose="020B0500000000000000" pitchFamily="34" charset="-127"/>
                        </a:rPr>
                        <a:t>프로그램 파일명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071"/>
                  </a:ext>
                </a:extLst>
              </a:tr>
              <a:tr h="394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Jsp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(HTML5)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java</a:t>
                      </a:r>
                      <a:endParaRPr lang="ko-KR" altLang="en-US" sz="12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91515"/>
                  </a:ext>
                </a:extLst>
              </a:tr>
              <a:tr h="39484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src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 정보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kern="1200" dirty="0" err="1">
                          <a:solidFill>
                            <a:schemeClr val="dk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Event.java</a:t>
                      </a:r>
                      <a:endParaRPr lang="en" altLang="ko-Kore-KR" sz="1200" kern="1200" dirty="0">
                        <a:solidFill>
                          <a:schemeClr val="dk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98008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 정보 처리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kern="1200" dirty="0" err="1">
                          <a:solidFill>
                            <a:schemeClr val="dk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EventDao.java</a:t>
                      </a:r>
                      <a:endParaRPr lang="en" altLang="ko-Kore-KR" sz="1200" kern="1200" dirty="0">
                        <a:solidFill>
                          <a:schemeClr val="dk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913715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별점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별점정보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Star_rate.java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256669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별점정보처리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Star_rateDao.java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947991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찜상품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찜상품정보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Love.java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268227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찜상품정보처리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LoveDao.java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603074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리뷰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리뷰정보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Review.java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955404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리뷰정보처리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ReviewDao.java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664494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구매정보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Buy.java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915060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구매정보처리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BuyDao.java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329762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고객센터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고객센터정보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kern="1200" dirty="0" err="1">
                          <a:solidFill>
                            <a:schemeClr val="dk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Account.java</a:t>
                      </a:r>
                      <a:endParaRPr lang="en" altLang="ko-Kore-KR" sz="1200" kern="1200" dirty="0">
                        <a:solidFill>
                          <a:schemeClr val="dk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289904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고객센터정보처리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kern="1200" dirty="0" err="1">
                          <a:solidFill>
                            <a:schemeClr val="dk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AccountDao.java</a:t>
                      </a:r>
                      <a:endParaRPr lang="en" altLang="ko-Kore-KR" sz="1200" kern="1200" dirty="0">
                        <a:solidFill>
                          <a:schemeClr val="dk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53744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8. 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프로그램 목록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809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8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0E5055-ABC6-F0FC-5374-461CAF392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66940"/>
              </p:ext>
            </p:extLst>
          </p:nvPr>
        </p:nvGraphicFramePr>
        <p:xfrm>
          <a:off x="332509" y="923923"/>
          <a:ext cx="11526982" cy="552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28424622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1782160639"/>
                    </a:ext>
                  </a:extLst>
                </a:gridCol>
                <a:gridCol w="2553135">
                  <a:extLst>
                    <a:ext uri="{9D8B030D-6E8A-4147-A177-3AD203B41FA5}">
                      <a16:colId xmlns:a16="http://schemas.microsoft.com/office/drawing/2014/main" val="3186332873"/>
                    </a:ext>
                  </a:extLst>
                </a:gridCol>
                <a:gridCol w="2597857">
                  <a:extLst>
                    <a:ext uri="{9D8B030D-6E8A-4147-A177-3AD203B41FA5}">
                      <a16:colId xmlns:a16="http://schemas.microsoft.com/office/drawing/2014/main" val="3676669488"/>
                    </a:ext>
                  </a:extLst>
                </a:gridCol>
                <a:gridCol w="3161085">
                  <a:extLst>
                    <a:ext uri="{9D8B030D-6E8A-4147-A177-3AD203B41FA5}">
                      <a16:colId xmlns:a16="http://schemas.microsoft.com/office/drawing/2014/main" val="487625042"/>
                    </a:ext>
                  </a:extLst>
                </a:gridCol>
              </a:tblGrid>
              <a:tr h="39484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Noto Sans KR" panose="020B0500000000000000" pitchFamily="34" charset="-127"/>
                        </a:rPr>
                        <a:t>개발 컴포넌트 목록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Noto Sans KR" panose="020B0500000000000000" pitchFamily="34" charset="-127"/>
                        </a:rPr>
                        <a:t>프로그램 파일명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071"/>
                  </a:ext>
                </a:extLst>
              </a:tr>
              <a:tr h="394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Jsp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(HTML5)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java</a:t>
                      </a:r>
                      <a:endParaRPr lang="ko-KR" altLang="en-US" sz="12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91515"/>
                  </a:ext>
                </a:extLst>
              </a:tr>
              <a:tr h="39484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Web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메인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메인 페이지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main.jsp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kern="1200" dirty="0" err="1">
                          <a:solidFill>
                            <a:schemeClr val="dk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Main.java</a:t>
                      </a:r>
                      <a:endParaRPr lang="en" altLang="ko-Kore-KR" sz="1200" b="0" kern="1200" dirty="0">
                        <a:solidFill>
                          <a:schemeClr val="dk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98008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로그인입력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loginForm.jsp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LoginForm.java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913715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로그인결과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loginResult.jsp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LoginResult.java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256669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회원가입입력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joinForm.jsp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JoinForm.java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947991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회원가입결과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joinResult.jsp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JoinResult.java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268227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아이디중복확인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confirm2.jsp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Confirm2.java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603074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아이디찾기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findIdForm.jsp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FindIdForm.java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955404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비밀번호찾기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findPwForm.jsp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FindPwForm.java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664494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아이디찾기결과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findIdResult.jsp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FindIdResult.Java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915060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비밀번호찾기결과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findPwResult.jsp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FindPwResult.java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329762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세션확인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sessionChk.jsp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960940"/>
                  </a:ext>
                </a:extLst>
              </a:tr>
              <a:tr h="394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로그아웃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logout.jsp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Logout.java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09796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8</a:t>
            </a: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. 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프로그램 목록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809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0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문서 5"/>
          <p:cNvSpPr/>
          <p:nvPr/>
        </p:nvSpPr>
        <p:spPr>
          <a:xfrm rot="5400000">
            <a:off x="6640945" y="1306946"/>
            <a:ext cx="6858002" cy="4244109"/>
          </a:xfrm>
          <a:prstGeom prst="flowChartDocument">
            <a:avLst/>
          </a:prstGeom>
          <a:gradFill flip="xy" rotWithShape="1">
            <a:gsLst>
              <a:gs pos="0">
                <a:srgbClr val="C8E4B2">
                  <a:alpha val="100000"/>
                </a:srgbClr>
              </a:gs>
              <a:gs pos="50000">
                <a:schemeClr val="accent3">
                  <a:lumMod val="105000"/>
                  <a:satMod val="103000"/>
                  <a:tint val="73000"/>
                  <a:alpha val="100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  <a:alpha val="10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3" name="TextBox 8"/>
          <p:cNvSpPr txBox="1"/>
          <p:nvPr/>
        </p:nvSpPr>
        <p:spPr>
          <a:xfrm>
            <a:off x="792099" y="1966564"/>
            <a:ext cx="129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111111"/>
                </a:solidFill>
                <a:latin typeface="Noto Sans KR"/>
                <a:ea typeface="Noto Sans KR"/>
              </a:rPr>
              <a:t>목적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792099" y="2398618"/>
            <a:ext cx="4545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rgbClr val="111111"/>
                </a:solidFill>
                <a:latin typeface="Noto Sans KR"/>
                <a:ea typeface="Noto Sans KR"/>
              </a:rPr>
              <a:t> </a:t>
            </a:r>
            <a:r>
              <a:rPr lang="ko-KR" altLang="en-US" sz="1400" dirty="0">
                <a:solidFill>
                  <a:srgbClr val="111111"/>
                </a:solidFill>
                <a:latin typeface="Noto Sans KR"/>
                <a:ea typeface="Noto Sans KR"/>
              </a:rPr>
              <a:t>고품질 식자재를 쉽게 구매할 수 있는 서비스 제공</a:t>
            </a:r>
          </a:p>
        </p:txBody>
      </p:sp>
      <p:sp>
        <p:nvSpPr>
          <p:cNvPr id="15" name="TextBox 8"/>
          <p:cNvSpPr txBox="1"/>
          <p:nvPr/>
        </p:nvSpPr>
        <p:spPr>
          <a:xfrm>
            <a:off x="792099" y="3946811"/>
            <a:ext cx="5088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>
              <a:buClr>
                <a:srgbClr val="111111"/>
              </a:buClr>
              <a:buFont typeface="Wingdings"/>
              <a:buChar char="§"/>
              <a:defRPr/>
            </a:pPr>
            <a:r>
              <a:rPr lang="ko-KR" altLang="en-US" sz="1400" dirty="0">
                <a:solidFill>
                  <a:srgbClr val="111111"/>
                </a:solidFill>
                <a:latin typeface="Noto Sans KR"/>
                <a:ea typeface="Noto Sans KR"/>
              </a:rPr>
              <a:t>좋은 식재료들을 손쉽게 접할 수 있는 장소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792099" y="4253600"/>
            <a:ext cx="5088618" cy="296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>
              <a:buClr>
                <a:srgbClr val="111111"/>
              </a:buClr>
              <a:buFont typeface="Wingdings"/>
              <a:buChar char="§"/>
              <a:defRPr/>
            </a:pPr>
            <a:r>
              <a:rPr lang="ko-KR" altLang="en-US" sz="1400" dirty="0">
                <a:solidFill>
                  <a:srgbClr val="111111"/>
                </a:solidFill>
                <a:latin typeface="Noto Sans KR"/>
                <a:ea typeface="Noto Sans KR"/>
              </a:rPr>
              <a:t>직접 방문하지 않고 집에서도 쉽게 상품 구매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792099" y="4577640"/>
            <a:ext cx="5088618" cy="29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>
              <a:buClr>
                <a:srgbClr val="111111"/>
              </a:buClr>
              <a:buFont typeface="Wingdings"/>
              <a:buChar char="§"/>
              <a:defRPr/>
            </a:pPr>
            <a:r>
              <a:rPr lang="ko-KR" altLang="en-US" sz="1400" dirty="0">
                <a:solidFill>
                  <a:srgbClr val="111111"/>
                </a:solidFill>
                <a:latin typeface="Noto Sans KR"/>
                <a:ea typeface="Noto Sans KR"/>
              </a:rPr>
              <a:t>상품 리뷰를 통해 상품을 비교하며 구매 가능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792099" y="4901681"/>
            <a:ext cx="5088618" cy="29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9920" indent="-199920">
              <a:buClr>
                <a:srgbClr val="111111"/>
              </a:buClr>
              <a:buFont typeface="Wingdings"/>
              <a:buChar char="§"/>
              <a:defRPr/>
            </a:pPr>
            <a:r>
              <a:rPr lang="ko-KR" altLang="en-US" sz="1400" dirty="0">
                <a:solidFill>
                  <a:srgbClr val="111111"/>
                </a:solidFill>
                <a:latin typeface="Noto Sans KR"/>
                <a:ea typeface="Noto Sans KR"/>
              </a:rPr>
              <a:t>아이들이 안심하고 먹을 수 있는 </a:t>
            </a:r>
            <a:r>
              <a:rPr lang="ko-KR" altLang="en-US" sz="1400" dirty="0" err="1">
                <a:solidFill>
                  <a:srgbClr val="111111"/>
                </a:solidFill>
                <a:latin typeface="Noto Sans KR"/>
                <a:ea typeface="Noto Sans KR"/>
              </a:rPr>
              <a:t>유기농</a:t>
            </a:r>
            <a:r>
              <a:rPr lang="ko-KR" altLang="en-US" sz="1400" dirty="0">
                <a:solidFill>
                  <a:srgbClr val="111111"/>
                </a:solidFill>
                <a:latin typeface="Noto Sans KR"/>
                <a:ea typeface="Noto Sans KR"/>
              </a:rPr>
              <a:t> 식자재 제공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792099" y="3496755"/>
            <a:ext cx="1840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111111"/>
                </a:solidFill>
                <a:latin typeface="Noto Sans KR"/>
                <a:ea typeface="Noto Sans KR"/>
              </a:rPr>
              <a:t>기대효과</a:t>
            </a:r>
          </a:p>
        </p:txBody>
      </p:sp>
      <p:sp>
        <p:nvSpPr>
          <p:cNvPr id="22" name="TextBox 8"/>
          <p:cNvSpPr txBox="1"/>
          <p:nvPr/>
        </p:nvSpPr>
        <p:spPr>
          <a:xfrm>
            <a:off x="252031" y="252031"/>
            <a:ext cx="2146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1.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프로젝트 소개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sp>
        <p:nvSpPr>
          <p:cNvPr id="23" name="직사각형 1"/>
          <p:cNvSpPr/>
          <p:nvPr/>
        </p:nvSpPr>
        <p:spPr>
          <a:xfrm>
            <a:off x="504769" y="689008"/>
            <a:ext cx="1663090" cy="29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Clr>
                <a:schemeClr val="tx1">
                  <a:lumMod val="85000"/>
                  <a:lumOff val="15000"/>
                </a:schemeClr>
              </a:buClr>
              <a:buFont typeface="Wingdings"/>
              <a:buNone/>
              <a:defRPr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/>
                <a:ea typeface="Noto Sans KR"/>
              </a:rPr>
              <a:t>목적 및 기대효과</a:t>
            </a:r>
          </a:p>
        </p:txBody>
      </p:sp>
      <p:cxnSp>
        <p:nvCxnSpPr>
          <p:cNvPr id="24" name="직선 연결선 19"/>
          <p:cNvCxnSpPr/>
          <p:nvPr/>
        </p:nvCxnSpPr>
        <p:spPr>
          <a:xfrm>
            <a:off x="324040" y="648081"/>
            <a:ext cx="1936081" cy="40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5665073-385A-6C19-7201-5CC1CA3EE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099156"/>
              </p:ext>
            </p:extLst>
          </p:nvPr>
        </p:nvGraphicFramePr>
        <p:xfrm>
          <a:off x="332509" y="1117901"/>
          <a:ext cx="11526982" cy="522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28424622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1782160639"/>
                    </a:ext>
                  </a:extLst>
                </a:gridCol>
                <a:gridCol w="2553135">
                  <a:extLst>
                    <a:ext uri="{9D8B030D-6E8A-4147-A177-3AD203B41FA5}">
                      <a16:colId xmlns:a16="http://schemas.microsoft.com/office/drawing/2014/main" val="3186332873"/>
                    </a:ext>
                  </a:extLst>
                </a:gridCol>
                <a:gridCol w="2597857">
                  <a:extLst>
                    <a:ext uri="{9D8B030D-6E8A-4147-A177-3AD203B41FA5}">
                      <a16:colId xmlns:a16="http://schemas.microsoft.com/office/drawing/2014/main" val="3676669488"/>
                    </a:ext>
                  </a:extLst>
                </a:gridCol>
                <a:gridCol w="3161085">
                  <a:extLst>
                    <a:ext uri="{9D8B030D-6E8A-4147-A177-3AD203B41FA5}">
                      <a16:colId xmlns:a16="http://schemas.microsoft.com/office/drawing/2014/main" val="487625042"/>
                    </a:ext>
                  </a:extLst>
                </a:gridCol>
              </a:tblGrid>
              <a:tr h="4356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Noto Sans KR" panose="020B0500000000000000" pitchFamily="34" charset="-127"/>
                        </a:rPr>
                        <a:t>개발 컴포넌트 목록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Noto Sans KR" panose="020B0500000000000000" pitchFamily="34" charset="-127"/>
                        </a:rPr>
                        <a:t>프로그램 파일명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071"/>
                  </a:ext>
                </a:extLst>
              </a:tr>
              <a:tr h="435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Jsp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(HTML5)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java</a:t>
                      </a:r>
                      <a:endParaRPr lang="ko-KR" altLang="en-US" sz="12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91515"/>
                  </a:ext>
                </a:extLst>
              </a:tr>
              <a:tr h="43564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src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상품정보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Product.java</a:t>
                      </a:r>
                      <a:endParaRPr lang="en" altLang="ko-Kore-KR" sz="1200" kern="1200" dirty="0">
                        <a:solidFill>
                          <a:schemeClr val="dk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98008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상품정보처리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ProductDao.java</a:t>
                      </a:r>
                      <a:endParaRPr lang="en" altLang="ko-Kore-KR" sz="1200" kern="1200" dirty="0">
                        <a:solidFill>
                          <a:schemeClr val="dk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+mn-cs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913715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회원정보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256669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회원정보처리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MemberDao.java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947991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장바구니정보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Cart.java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268227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장바구니처리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CartDao.java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603074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구매내역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구매내역정보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BuyList.java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955404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구매내역정보처리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BuyListDao.java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664494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기획전상품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기획전상품정보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EventList.java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915060"/>
                  </a:ext>
                </a:extLst>
              </a:tr>
              <a:tr h="43564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기획전상품정보처리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EventListDao.java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329762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8</a:t>
            </a: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. 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프로그램 목록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809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50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A40221-AACA-D4AA-2BFE-E3432188D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00347"/>
              </p:ext>
            </p:extLst>
          </p:nvPr>
        </p:nvGraphicFramePr>
        <p:xfrm>
          <a:off x="332509" y="1119911"/>
          <a:ext cx="11526982" cy="481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48">
                  <a:extLst>
                    <a:ext uri="{9D8B030D-6E8A-4147-A177-3AD203B41FA5}">
                      <a16:colId xmlns:a16="http://schemas.microsoft.com/office/drawing/2014/main" val="28424622"/>
                    </a:ext>
                  </a:extLst>
                </a:gridCol>
                <a:gridCol w="1718657">
                  <a:extLst>
                    <a:ext uri="{9D8B030D-6E8A-4147-A177-3AD203B41FA5}">
                      <a16:colId xmlns:a16="http://schemas.microsoft.com/office/drawing/2014/main" val="1782160639"/>
                    </a:ext>
                  </a:extLst>
                </a:gridCol>
                <a:gridCol w="2553135">
                  <a:extLst>
                    <a:ext uri="{9D8B030D-6E8A-4147-A177-3AD203B41FA5}">
                      <a16:colId xmlns:a16="http://schemas.microsoft.com/office/drawing/2014/main" val="3186332873"/>
                    </a:ext>
                  </a:extLst>
                </a:gridCol>
                <a:gridCol w="2597857">
                  <a:extLst>
                    <a:ext uri="{9D8B030D-6E8A-4147-A177-3AD203B41FA5}">
                      <a16:colId xmlns:a16="http://schemas.microsoft.com/office/drawing/2014/main" val="3676669488"/>
                    </a:ext>
                  </a:extLst>
                </a:gridCol>
                <a:gridCol w="3161085">
                  <a:extLst>
                    <a:ext uri="{9D8B030D-6E8A-4147-A177-3AD203B41FA5}">
                      <a16:colId xmlns:a16="http://schemas.microsoft.com/office/drawing/2014/main" val="487625042"/>
                    </a:ext>
                  </a:extLst>
                </a:gridCol>
              </a:tblGrid>
              <a:tr h="43808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Noto Sans KR" panose="020B0500000000000000" pitchFamily="34" charset="-127"/>
                        </a:rPr>
                        <a:t>개발 컴포넌트 목록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</a:t>
                      </a: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Noto Sans KR" panose="020B0500000000000000" pitchFamily="34" charset="-127"/>
                        </a:rPr>
                        <a:t>프로그램 파일명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79071"/>
                  </a:ext>
                </a:extLst>
              </a:tr>
              <a:tr h="4380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3depth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Jsp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(HTML5)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java</a:t>
                      </a:r>
                      <a:endParaRPr lang="ko-KR" altLang="en-US" sz="12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E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91515"/>
                  </a:ext>
                </a:extLst>
              </a:tr>
              <a:tr h="438087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Web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Content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상품페이지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신상품 목록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fresh.jsp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fresh.java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98008"/>
                  </a:ext>
                </a:extLst>
              </a:tr>
              <a:tr h="438087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기획전목록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event.jsp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913715"/>
                  </a:ext>
                </a:extLst>
              </a:tr>
              <a:tr h="438087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기획전 상세 페이지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eventlist.jsp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Eventlist.java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256669"/>
                  </a:ext>
                </a:extLst>
              </a:tr>
              <a:tr h="438087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상품검색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search.jsp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Search.java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947991"/>
                  </a:ext>
                </a:extLst>
              </a:tr>
              <a:tr h="438087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상품상세페이지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Product_content.jsp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268227"/>
                  </a:ext>
                </a:extLst>
              </a:tr>
              <a:tr h="438087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세일상품목록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discount.jsp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Discount.java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603074"/>
                  </a:ext>
                </a:extLst>
              </a:tr>
              <a:tr h="438087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카테고리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categories.jsp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Categories.java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955404"/>
                  </a:ext>
                </a:extLst>
              </a:tr>
              <a:tr h="438087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베스트상품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best.jsp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Best.java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664494"/>
                  </a:ext>
                </a:extLst>
              </a:tr>
              <a:tr h="438087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>
                    <a:lnL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리뷰</a:t>
                      </a: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review.jsp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Review.java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108000" anchor="ctr" anchorCtr="1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7A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915060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8. 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프로그램 목록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78098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187"/>
            <a:ext cx="12192000" cy="40812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9" y="5541377"/>
            <a:ext cx="11584017" cy="1219370"/>
          </a:xfrm>
          <a:prstGeom prst="rect">
            <a:avLst/>
          </a:prstGeom>
        </p:spPr>
      </p:pic>
      <p:sp>
        <p:nvSpPr>
          <p:cNvPr id="103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04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67458" y="4899809"/>
            <a:ext cx="139561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메인</a:t>
            </a:r>
            <a:endParaRPr lang="en-US" altLang="ko-KR" sz="14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67458" y="5151809"/>
            <a:ext cx="139561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헤더화면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67458" y="5403809"/>
            <a:ext cx="139561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푸터화면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메인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267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83" y="1675955"/>
            <a:ext cx="5400000" cy="30250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3353"/>
            <a:ext cx="5400000" cy="31806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438524"/>
            <a:ext cx="5400000" cy="2948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1683" y="4953039"/>
            <a:ext cx="421292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별점이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점 이상인 경우 보이는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추천목록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1683" y="5205039"/>
            <a:ext cx="374710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상품에 할인율이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적용되어있을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경우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할인목록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1682" y="5457039"/>
            <a:ext cx="340204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상품이 새로 들어왔을 때 보이는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신상품목록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2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메인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6450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00283" y="5347914"/>
            <a:ext cx="421292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브랜드 소개 슬로건을 통해 홈페이지 의도 전달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2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브랜드 소개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97" y="1300563"/>
            <a:ext cx="43243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14" y="718816"/>
            <a:ext cx="5156186" cy="57581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4" y="1814270"/>
            <a:ext cx="4124901" cy="3477110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1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676665" y="5543380"/>
            <a:ext cx="3217833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회원 정보를 통한 회원 가입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64" y="5795380"/>
            <a:ext cx="537443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세션 확인 후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로그인이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되어있지 않을 경우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경고창을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통해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로그인폼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이동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로그인 </a:t>
            </a:r>
            <a:r>
              <a:rPr lang="en-US" altLang="ko-KR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/ </a:t>
            </a: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회원가입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91" y="400056"/>
            <a:ext cx="4172532" cy="117173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8" name="굽은 화살표 17"/>
          <p:cNvSpPr/>
          <p:nvPr/>
        </p:nvSpPr>
        <p:spPr>
          <a:xfrm rot="10800000">
            <a:off x="9703998" y="1699404"/>
            <a:ext cx="373452" cy="385916"/>
          </a:xfrm>
          <a:prstGeom prst="bentArrow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6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1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35058" y="5301840"/>
            <a:ext cx="478784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아이디 찾기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회원의 이름과 연락처를 받아서 등록한 아이디 출력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57" y="5553840"/>
            <a:ext cx="537443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찾기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회원의 아이디와 이름을 받아서  등록한 비밀번호 출력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아이디 </a:t>
            </a:r>
            <a:r>
              <a:rPr lang="en-US" altLang="ko-KR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/ </a:t>
            </a: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비밀번호 찾기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24" y="1673301"/>
            <a:ext cx="3067478" cy="32008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34" y="1673301"/>
            <a:ext cx="365811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838200"/>
            <a:ext cx="7343775" cy="22861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044132"/>
            <a:ext cx="571500" cy="713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7" y="2705100"/>
            <a:ext cx="5750247" cy="38294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648081"/>
            <a:ext cx="4372429" cy="4642635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6800851" y="1190625"/>
            <a:ext cx="685800" cy="390525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1695451" y="1888713"/>
            <a:ext cx="685800" cy="390525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1990726" y="2279238"/>
            <a:ext cx="133349" cy="845148"/>
          </a:xfrm>
          <a:prstGeom prst="downArrow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굽은 화살표 11"/>
          <p:cNvSpPr/>
          <p:nvPr/>
        </p:nvSpPr>
        <p:spPr>
          <a:xfrm>
            <a:off x="7134225" y="838200"/>
            <a:ext cx="238125" cy="352425"/>
          </a:xfrm>
          <a:prstGeom prst="bentArrow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34226" y="5601076"/>
            <a:ext cx="3217833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회원 탈퇴 기능을 통한 등록 정보 삭제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34226" y="5853076"/>
            <a:ext cx="303667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찜상품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선택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이동 및 삭제 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34225" y="6105076"/>
            <a:ext cx="370181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회원 수정 기능을 통한 등록 정보 수정 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6705600" y="2534010"/>
            <a:ext cx="685800" cy="390525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21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마이 페이지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4648200" y="3356665"/>
            <a:ext cx="1409700" cy="3015886"/>
          </a:xfrm>
          <a:prstGeom prst="frame">
            <a:avLst>
              <a:gd name="adj1" fmla="val 4229"/>
            </a:avLst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05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35" y="1635330"/>
            <a:ext cx="1657581" cy="38391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25" y="152229"/>
            <a:ext cx="7200000" cy="3402657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1304582" y="2990699"/>
            <a:ext cx="1323976" cy="390525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25" y="3419324"/>
            <a:ext cx="7200000" cy="3369079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5638800" y="3438525"/>
            <a:ext cx="666750" cy="302196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981575" y="142704"/>
            <a:ext cx="666750" cy="302196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628559" y="3086101"/>
            <a:ext cx="733766" cy="209550"/>
          </a:xfrm>
          <a:prstGeom prst="rightArrow">
            <a:avLst>
              <a:gd name="adj1" fmla="val 50000"/>
              <a:gd name="adj2" fmla="val 95283"/>
            </a:avLst>
          </a:prstGeom>
          <a:solidFill>
            <a:srgbClr val="519259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3106" y="5747475"/>
            <a:ext cx="341625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 목록 클릭을 통해 상품목록으로 이동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3105" y="5999475"/>
            <a:ext cx="358878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추천순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신상품순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최고가격순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최저가격순으로 나누어져 있는 상품 태그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클릭 시 확인 가능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7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카테고리 </a:t>
            </a:r>
            <a:r>
              <a:rPr lang="en-US" altLang="ko-KR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/ </a:t>
            </a: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상품 목록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02038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97" y="844305"/>
            <a:ext cx="8402794" cy="5013432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6132522" y="4406654"/>
            <a:ext cx="439728" cy="451095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굽은 화살표 6"/>
          <p:cNvSpPr/>
          <p:nvPr/>
        </p:nvSpPr>
        <p:spPr>
          <a:xfrm rot="10800000">
            <a:off x="5688057" y="4857749"/>
            <a:ext cx="238111" cy="400051"/>
          </a:xfrm>
          <a:prstGeom prst="bentArrow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12" y="4979410"/>
            <a:ext cx="565348" cy="556782"/>
          </a:xfrm>
          <a:prstGeom prst="rect">
            <a:avLst/>
          </a:prstGeom>
        </p:spPr>
      </p:pic>
      <p:sp>
        <p:nvSpPr>
          <p:cNvPr id="9" name="굽은 화살표 8"/>
          <p:cNvSpPr/>
          <p:nvPr/>
        </p:nvSpPr>
        <p:spPr>
          <a:xfrm rot="10800000" flipH="1">
            <a:off x="6331091" y="4857749"/>
            <a:ext cx="285743" cy="658502"/>
          </a:xfrm>
          <a:prstGeom prst="bentArrow">
            <a:avLst>
              <a:gd name="adj1" fmla="val 25000"/>
              <a:gd name="adj2" fmla="val 23333"/>
              <a:gd name="adj3" fmla="val 25000"/>
              <a:gd name="adj4" fmla="val 43750"/>
            </a:avLst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88" y="5167094"/>
            <a:ext cx="4172532" cy="11526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672487" y="5857737"/>
            <a:ext cx="139561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상세페이지</a:t>
            </a:r>
            <a:endParaRPr lang="en-US" altLang="ko-KR" sz="14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486" y="6109737"/>
            <a:ext cx="3778743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찜하기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버튼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마이페이지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찜목록으로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이동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486" y="6361737"/>
            <a:ext cx="3778743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공유하기 버튼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URL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복사 가능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5645169" y="4406654"/>
            <a:ext cx="439728" cy="451095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21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상품 상세페이지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2722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000" y="360000"/>
            <a:ext cx="11520000" cy="5822582"/>
          </a:xfrm>
          <a:prstGeom prst="rect">
            <a:avLst/>
          </a:prstGeom>
          <a:effectLst>
            <a:softEdge rad="19050"/>
          </a:effectLst>
        </p:spPr>
      </p:pic>
      <p:sp>
        <p:nvSpPr>
          <p:cNvPr id="24" name="직사각형 8"/>
          <p:cNvSpPr/>
          <p:nvPr/>
        </p:nvSpPr>
        <p:spPr>
          <a:xfrm>
            <a:off x="360000" y="6232852"/>
            <a:ext cx="2979465" cy="289868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300">
                <a:solidFill>
                  <a:schemeClr val="accent1"/>
                </a:solidFill>
                <a:latin typeface="Noto Sans KR"/>
                <a:ea typeface="Noto Sans KR"/>
              </a:rPr>
              <a:t>초록마을  </a:t>
            </a:r>
            <a:r>
              <a:rPr lang="en-US" altLang="ko-KR" sz="1300">
                <a:solidFill>
                  <a:schemeClr val="accent1"/>
                </a:solidFill>
                <a:latin typeface="Noto Sans KR"/>
                <a:ea typeface="Noto Sans KR"/>
              </a:rPr>
              <a:t>-</a:t>
            </a:r>
            <a:r>
              <a:rPr lang="ko-KR" altLang="en-US" sz="1300">
                <a:solidFill>
                  <a:schemeClr val="accent1"/>
                </a:solidFill>
                <a:latin typeface="Noto Sans KR"/>
                <a:ea typeface="Noto Sans KR"/>
              </a:rPr>
              <a:t>  </a:t>
            </a:r>
            <a:r>
              <a:rPr lang="ko-KR" altLang="en-US" sz="1300">
                <a:solidFill>
                  <a:schemeClr val="dk1"/>
                </a:solidFill>
                <a:latin typeface="Noto Sans KR"/>
                <a:ea typeface="Noto Sans KR"/>
              </a:rPr>
              <a:t>https://www.choroc.com/</a:t>
            </a:r>
          </a:p>
        </p:txBody>
      </p:sp>
      <p:sp>
        <p:nvSpPr>
          <p:cNvPr id="25" name="직사각형 8"/>
          <p:cNvSpPr/>
          <p:nvPr/>
        </p:nvSpPr>
        <p:spPr>
          <a:xfrm>
            <a:off x="360045" y="4305576"/>
            <a:ext cx="2786939" cy="512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dirty="0" err="1">
                <a:latin typeface="Noto Sans KR"/>
                <a:ea typeface="Noto Sans KR"/>
              </a:rPr>
              <a:t>메인페이지</a:t>
            </a:r>
            <a:endParaRPr lang="ko-KR" altLang="en-US" sz="1400" dirty="0">
              <a:latin typeface="Noto Sans KR"/>
              <a:ea typeface="Noto Sans KR"/>
            </a:endParaRPr>
          </a:p>
          <a:p>
            <a:pPr marL="185640" lvl="0" indent="-185640"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dirty="0">
                <a:latin typeface="Noto Sans KR"/>
                <a:ea typeface="Noto Sans KR"/>
              </a:rPr>
              <a:t>레이아웃 및 상단 태그</a:t>
            </a:r>
          </a:p>
        </p:txBody>
      </p:sp>
      <p:sp>
        <p:nvSpPr>
          <p:cNvPr id="36" name="TextBox 8"/>
          <p:cNvSpPr txBox="1"/>
          <p:nvPr/>
        </p:nvSpPr>
        <p:spPr>
          <a:xfrm>
            <a:off x="252031" y="252031"/>
            <a:ext cx="2223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1.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프로젝트 소개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sp>
        <p:nvSpPr>
          <p:cNvPr id="37" name="직사각형 1"/>
          <p:cNvSpPr/>
          <p:nvPr/>
        </p:nvSpPr>
        <p:spPr>
          <a:xfrm>
            <a:off x="552394" y="689008"/>
            <a:ext cx="1663090" cy="29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Clr>
                <a:schemeClr val="tx1">
                  <a:lumMod val="85000"/>
                  <a:lumOff val="15000"/>
                </a:schemeClr>
              </a:buClr>
              <a:buFont typeface="Wingdings"/>
              <a:buNone/>
              <a:defRPr/>
            </a:pPr>
            <a:r>
              <a: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/>
                <a:ea typeface="Noto Sans KR"/>
              </a:rPr>
              <a:t>벤치마킹 사이트</a:t>
            </a:r>
          </a:p>
        </p:txBody>
      </p:sp>
      <p:cxnSp>
        <p:nvCxnSpPr>
          <p:cNvPr id="9" name="직선 연결선 19"/>
          <p:cNvCxnSpPr/>
          <p:nvPr/>
        </p:nvCxnSpPr>
        <p:spPr>
          <a:xfrm>
            <a:off x="324040" y="648081"/>
            <a:ext cx="1936081" cy="40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5" y="123825"/>
            <a:ext cx="5314950" cy="6629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" y="1834708"/>
            <a:ext cx="6910769" cy="27344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547" y="4821138"/>
            <a:ext cx="3554263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상세페이지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중간부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추천 상품 슬로건 확인 가능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548" y="5073138"/>
            <a:ext cx="305862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 컨텐츠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2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상품 상세페이지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9493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8" y="1520383"/>
            <a:ext cx="6321054" cy="18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3" y="3662197"/>
            <a:ext cx="7200000" cy="16866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88" y="1267936"/>
            <a:ext cx="4183973" cy="4104894"/>
          </a:xfrm>
          <a:prstGeom prst="rect">
            <a:avLst/>
          </a:prstGeom>
        </p:spPr>
      </p:pic>
      <p:sp>
        <p:nvSpPr>
          <p:cNvPr id="9" name="액자 8"/>
          <p:cNvSpPr/>
          <p:nvPr/>
        </p:nvSpPr>
        <p:spPr>
          <a:xfrm>
            <a:off x="7732187" y="2137685"/>
            <a:ext cx="2107137" cy="451095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5529177" y="1937144"/>
            <a:ext cx="1052598" cy="382032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252030" y="3956444"/>
            <a:ext cx="1462469" cy="270281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4449" y="5624830"/>
            <a:ext cx="729322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상품평을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작성할 때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별점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함께 등록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상품에 등록된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상품평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별 </a:t>
            </a: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별점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평균 점수 반영 확인 가능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188" y="5876830"/>
            <a:ext cx="434588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상품평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더블클릭 시 상세 내용 확인 가능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삭제 가능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</p:txBody>
      </p:sp>
      <p:sp>
        <p:nvSpPr>
          <p:cNvPr id="15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6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상품 상세페이지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781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0" y="580627"/>
            <a:ext cx="11317279" cy="5696745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7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장바구니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2205" y="3800022"/>
            <a:ext cx="1083245" cy="258961"/>
          </a:xfrm>
          <a:prstGeom prst="rect">
            <a:avLst/>
          </a:prstGeom>
          <a:solidFill>
            <a:srgbClr val="FBF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14117" y="3828881"/>
            <a:ext cx="87260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13600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15784" y="3536298"/>
            <a:ext cx="1221784" cy="258961"/>
          </a:xfrm>
          <a:prstGeom prst="rect">
            <a:avLst/>
          </a:prstGeom>
          <a:solidFill>
            <a:srgbClr val="FBF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87209" y="3550869"/>
            <a:ext cx="87260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rgbClr val="FE77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13600 </a:t>
            </a:r>
            <a:r>
              <a:rPr lang="ko-KR" altLang="en-US" sz="1050" dirty="0" smtClean="0">
                <a:solidFill>
                  <a:srgbClr val="FE77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원</a:t>
            </a:r>
            <a:endParaRPr lang="en-US" altLang="ko-KR" sz="1050" dirty="0" smtClean="0">
              <a:solidFill>
                <a:srgbClr val="FE77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686925" y="5609558"/>
            <a:ext cx="1371600" cy="257175"/>
          </a:xfrm>
          <a:prstGeom prst="rect">
            <a:avLst/>
          </a:prstGeom>
          <a:solidFill>
            <a:srgbClr val="34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7A3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77866" y="5598801"/>
            <a:ext cx="95596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주문하기</a:t>
            </a:r>
            <a:endParaRPr lang="en-US" altLang="ko-KR" sz="1200" b="1" dirty="0" smtClean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058525" y="3000375"/>
            <a:ext cx="190500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058525" y="3780971"/>
            <a:ext cx="190500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058525" y="3371849"/>
            <a:ext cx="190500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19323" y="2976072"/>
            <a:ext cx="624085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13600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63275" y="3366753"/>
            <a:ext cx="346598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84206" y="3773512"/>
            <a:ext cx="589568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3000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1002790" y="5076974"/>
            <a:ext cx="436735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681901" y="5021087"/>
            <a:ext cx="105804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6699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16600</a:t>
            </a:r>
            <a:r>
              <a:rPr lang="ko-KR" altLang="en-US" sz="1200" b="1" dirty="0" smtClean="0">
                <a:solidFill>
                  <a:srgbClr val="6699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원</a:t>
            </a:r>
            <a:endParaRPr lang="en-US" altLang="ko-KR" sz="1200" b="1" dirty="0" smtClean="0">
              <a:solidFill>
                <a:srgbClr val="669933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1" y="1935509"/>
            <a:ext cx="266737" cy="2762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0" y="1434637"/>
            <a:ext cx="266737" cy="27626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57598" y="5076974"/>
            <a:ext cx="729322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장바구니에 담긴 상품 수량 조절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3337" y="5328974"/>
            <a:ext cx="434588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전체 삭제 및 주문하기 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7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25" y="86265"/>
            <a:ext cx="6392706" cy="29444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5" y="2904672"/>
            <a:ext cx="6399522" cy="39533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40731" y="3156672"/>
            <a:ext cx="216074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배송지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정보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40731" y="3408672"/>
            <a:ext cx="162176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결제정보확인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2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주문서 작성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52556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14" y="575968"/>
            <a:ext cx="3336039" cy="31578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47" y="3733800"/>
            <a:ext cx="7268965" cy="25815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78731" y="2922023"/>
            <a:ext cx="139561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주문완료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8730" y="3174023"/>
            <a:ext cx="286182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주문한 상품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수량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배송 여부 확인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6024476" y="3075910"/>
            <a:ext cx="1119273" cy="405889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5400000">
            <a:off x="6333662" y="3607507"/>
            <a:ext cx="481849" cy="233533"/>
          </a:xfrm>
          <a:prstGeom prst="rightArrow">
            <a:avLst>
              <a:gd name="adj1" fmla="val 50000"/>
              <a:gd name="adj2" fmla="val 95283"/>
            </a:avLst>
          </a:prstGeom>
          <a:solidFill>
            <a:srgbClr val="519259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6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/>
          <p:nvPr/>
        </p:nvSpPr>
        <p:spPr>
          <a:xfrm>
            <a:off x="1112808" y="336245"/>
            <a:ext cx="2682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상품 구매 결과 </a:t>
            </a:r>
            <a:r>
              <a:rPr lang="en-US" altLang="ko-KR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/ </a:t>
            </a: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주문 내역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16136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" y="1311627"/>
            <a:ext cx="6105958" cy="4422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83" y="2172098"/>
            <a:ext cx="5482417" cy="2701481"/>
          </a:xfrm>
          <a:prstGeom prst="rect">
            <a:avLst/>
          </a:prstGeom>
        </p:spPr>
      </p:pic>
      <p:sp>
        <p:nvSpPr>
          <p:cNvPr id="12" name="액자 11"/>
          <p:cNvSpPr/>
          <p:nvPr/>
        </p:nvSpPr>
        <p:spPr>
          <a:xfrm>
            <a:off x="3071727" y="2114550"/>
            <a:ext cx="3081424" cy="1933574"/>
          </a:xfrm>
          <a:prstGeom prst="frame">
            <a:avLst>
              <a:gd name="adj1" fmla="val 5124"/>
            </a:avLst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U자형 화살표 4"/>
          <p:cNvSpPr/>
          <p:nvPr/>
        </p:nvSpPr>
        <p:spPr>
          <a:xfrm>
            <a:off x="5833699" y="1752600"/>
            <a:ext cx="1114425" cy="361950"/>
          </a:xfrm>
          <a:prstGeom prst="uturnArrow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95283" y="5174272"/>
            <a:ext cx="139561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기획전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95283" y="5426272"/>
            <a:ext cx="216074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기획전 상품 목록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8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기획전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375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10" y="1333207"/>
            <a:ext cx="7916380" cy="4191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4882" y="4965015"/>
            <a:ext cx="113901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고객센터</a:t>
            </a:r>
            <a:endParaRPr lang="en-US" altLang="ko-KR" sz="14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4882" y="5217015"/>
            <a:ext cx="36040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본인 포함 모든 글 목록 확인 가능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0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mtClean="0">
                <a:solidFill>
                  <a:srgbClr val="547A31"/>
                </a:solidFill>
                <a:latin typeface="Noto Sans KR"/>
                <a:ea typeface="Noto Sans KR"/>
              </a:rPr>
              <a:t>고객센터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3704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36" y="242505"/>
            <a:ext cx="6808244" cy="6605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0125" y="4524206"/>
            <a:ext cx="3127513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글 작성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취소 버튼 누를 시 이전 화면 이동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1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5878" y="4736989"/>
            <a:ext cx="3127513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썸머노트의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다양한 기능 이용 가능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mtClean="0">
                <a:solidFill>
                  <a:srgbClr val="547A31"/>
                </a:solidFill>
                <a:latin typeface="Noto Sans KR"/>
                <a:ea typeface="Noto Sans KR"/>
              </a:rPr>
              <a:t>고객센터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2872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1" y="366420"/>
            <a:ext cx="7598834" cy="3784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4" y="2847975"/>
            <a:ext cx="7511161" cy="37770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73324" y="4347297"/>
            <a:ext cx="2890849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댓글 작성 후 등록 수정 삭제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81951" y="4599297"/>
            <a:ext cx="329629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대댓글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작성 후 등록 수정 삭제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7090913" y="6011146"/>
            <a:ext cx="805313" cy="405889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9224221" y="1344796"/>
            <a:ext cx="451820" cy="341130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6626415" y="4052647"/>
            <a:ext cx="588031" cy="405889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95091" y="1344796"/>
            <a:ext cx="289764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게시물 상세 내용 화면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95091" y="1596796"/>
            <a:ext cx="217485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게시물 클릭 시 조회수 반영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21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81951" y="4851297"/>
            <a:ext cx="329629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답변 작성 후 등록 수정 삭제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고객센터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711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5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관리자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64" y="1095068"/>
            <a:ext cx="9115236" cy="54943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25" y="252031"/>
            <a:ext cx="1514686" cy="36200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3" name="오른쪽 화살표 12"/>
          <p:cNvSpPr/>
          <p:nvPr/>
        </p:nvSpPr>
        <p:spPr>
          <a:xfrm rot="5400000">
            <a:off x="4046340" y="740856"/>
            <a:ext cx="366731" cy="227388"/>
          </a:xfrm>
          <a:prstGeom prst="rightArrow">
            <a:avLst>
              <a:gd name="adj1" fmla="val 50000"/>
              <a:gd name="adj2" fmla="val 95283"/>
            </a:avLst>
          </a:prstGeom>
          <a:solidFill>
            <a:srgbClr val="519259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157643" y="256916"/>
            <a:ext cx="375775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계정으로 로그인 시 관리자 기능 사용 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6269" y="508916"/>
            <a:ext cx="542553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검색 엔진을 통해 상품 검색 및 조회 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66270" y="760916"/>
            <a:ext cx="664473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목록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등록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수정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삭제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 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전시 여부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리뷰 리스트 확인 및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처리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3836539" y="190499"/>
            <a:ext cx="902300" cy="480691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3441099" y="2219324"/>
            <a:ext cx="2721575" cy="480691"/>
          </a:xfrm>
          <a:prstGeom prst="frame">
            <a:avLst/>
          </a:prstGeom>
          <a:solidFill>
            <a:srgbClr val="5192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3074368" y="2345975"/>
            <a:ext cx="366731" cy="227388"/>
          </a:xfrm>
          <a:prstGeom prst="rightArrow">
            <a:avLst>
              <a:gd name="adj1" fmla="val 50000"/>
              <a:gd name="adj2" fmla="val 95283"/>
            </a:avLst>
          </a:prstGeom>
          <a:solidFill>
            <a:srgbClr val="519259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8" y="1822930"/>
            <a:ext cx="2729567" cy="132032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08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4677" y="1206170"/>
            <a:ext cx="3600000" cy="3449373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4145" y="2532900"/>
            <a:ext cx="4812091" cy="39789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0451" y="4703079"/>
            <a:ext cx="1982604" cy="29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640" indent="-185640">
              <a:buClr>
                <a:srgbClr val="111111"/>
              </a:buClr>
              <a:buFont typeface="Wingdings"/>
              <a:buChar char="§"/>
              <a:defRPr/>
            </a:pPr>
            <a:r>
              <a:rPr lang="ko-KR" altLang="en-US" sz="1400" dirty="0">
                <a:solidFill>
                  <a:srgbClr val="111111"/>
                </a:solidFill>
                <a:latin typeface="Noto Sans KR"/>
                <a:ea typeface="Noto Sans KR"/>
              </a:rPr>
              <a:t>로그인 페이지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0238" y="2146461"/>
            <a:ext cx="1182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640" indent="-185640">
              <a:buClr>
                <a:srgbClr val="111111"/>
              </a:buClr>
              <a:buFont typeface="Wingdings"/>
              <a:buChar char="§"/>
              <a:defRPr/>
            </a:pPr>
            <a:r>
              <a:rPr lang="ko-KR" altLang="en-US" sz="1400" dirty="0">
                <a:solidFill>
                  <a:srgbClr val="111111"/>
                </a:solidFill>
                <a:latin typeface="Noto Sans KR"/>
                <a:ea typeface="Noto Sans KR"/>
              </a:rPr>
              <a:t>카테고리</a:t>
            </a:r>
            <a:endParaRPr lang="en-US" altLang="ko-KR" sz="1400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5400000">
            <a:off x="2895600" y="3529012"/>
            <a:ext cx="5772150" cy="19050"/>
          </a:xfrm>
          <a:prstGeom prst="line">
            <a:avLst/>
          </a:prstGeom>
          <a:ln>
            <a:solidFill>
              <a:srgbClr val="C8E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1.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프로젝트 소개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sp>
        <p:nvSpPr>
          <p:cNvPr id="12" name="직사각형 1"/>
          <p:cNvSpPr/>
          <p:nvPr/>
        </p:nvSpPr>
        <p:spPr>
          <a:xfrm>
            <a:off x="552394" y="689008"/>
            <a:ext cx="1663090" cy="29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Clr>
                <a:schemeClr val="tx1">
                  <a:lumMod val="85000"/>
                  <a:lumOff val="15000"/>
                </a:schemeClr>
              </a:buClr>
              <a:buFont typeface="Wingdings"/>
              <a:buNone/>
              <a:defRPr/>
            </a:pPr>
            <a:r>
              <a: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/>
                <a:ea typeface="Noto Sans KR"/>
              </a:rPr>
              <a:t>벤치마킹 사이트</a:t>
            </a:r>
          </a:p>
        </p:txBody>
      </p:sp>
      <p:cxnSp>
        <p:nvCxnSpPr>
          <p:cNvPr id="13" name="직선 연결선 19"/>
          <p:cNvCxnSpPr/>
          <p:nvPr/>
        </p:nvCxnSpPr>
        <p:spPr>
          <a:xfrm>
            <a:off x="324040" y="648081"/>
            <a:ext cx="1936081" cy="40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5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관리자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08" y="252031"/>
            <a:ext cx="5830780" cy="62074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95843" y="644022"/>
            <a:ext cx="375775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상품 목록에 등록되어있는 상품 수정 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45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5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관리자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09" y="1037915"/>
            <a:ext cx="8739991" cy="5110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7643" y="256916"/>
            <a:ext cx="375775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등록된 회원의 정보 조회 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66269" y="508916"/>
            <a:ext cx="542553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아이디 검색 엔진을 통해 등록된 회원 검색 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6270" y="760916"/>
            <a:ext cx="664473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회원 목록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회원정보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수정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탈퇴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 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복구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확인 및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처리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14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71" y="3343275"/>
            <a:ext cx="8453951" cy="3514725"/>
          </a:xfrm>
          <a:prstGeom prst="rect">
            <a:avLst/>
          </a:prstGeom>
        </p:spPr>
      </p:pic>
      <p:sp>
        <p:nvSpPr>
          <p:cNvPr id="4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9.</a:t>
            </a:r>
            <a:r>
              <a:rPr lang="ko-KR" altLang="en-US" sz="2000" b="1" dirty="0" smtClean="0">
                <a:solidFill>
                  <a:srgbClr val="111111"/>
                </a:solidFill>
                <a:latin typeface="Noto Sans KR"/>
                <a:ea typeface="Noto Sans KR"/>
              </a:rPr>
              <a:t>시연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5" name="직선 연결선 19"/>
          <p:cNvCxnSpPr/>
          <p:nvPr/>
        </p:nvCxnSpPr>
        <p:spPr>
          <a:xfrm>
            <a:off x="324039" y="648081"/>
            <a:ext cx="788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"/>
          <p:cNvSpPr txBox="1"/>
          <p:nvPr/>
        </p:nvSpPr>
        <p:spPr>
          <a:xfrm>
            <a:off x="1112808" y="336245"/>
            <a:ext cx="1999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smtClean="0">
                <a:solidFill>
                  <a:srgbClr val="547A31"/>
                </a:solidFill>
                <a:latin typeface="Noto Sans KR"/>
                <a:ea typeface="Noto Sans KR"/>
              </a:rPr>
              <a:t>고객센터</a:t>
            </a:r>
            <a:endParaRPr lang="ko-KR" altLang="en-US" sz="1400" b="1" dirty="0">
              <a:solidFill>
                <a:srgbClr val="547A31"/>
              </a:solidFill>
              <a:latin typeface="Noto Sans KR"/>
              <a:ea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9" y="736355"/>
            <a:ext cx="7872910" cy="35388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7643" y="256916"/>
            <a:ext cx="552940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기획전 목록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등록된 기획전 상품 조회 및 수정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삭제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전시 여부 관리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6269" y="508916"/>
            <a:ext cx="542553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기획전 검색 엔진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기획 번호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기획 명 검색으로 조회</a:t>
            </a:r>
            <a:endParaRPr lang="en-US" altLang="ko-KR" sz="12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66270" y="760916"/>
            <a:ext cx="664473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기획전 상품 목록 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기획전 상품 조회 및 상품 등록</a:t>
            </a:r>
            <a:r>
              <a:rPr lang="en-US" altLang="ko-KR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삭제 관리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19524" y="5724525"/>
            <a:ext cx="819151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19" y="6209087"/>
            <a:ext cx="743054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5416323" y="2819400"/>
            <a:ext cx="15020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Noto Sans KR"/>
                <a:ea typeface="Noto Sans KR"/>
              </a:rPr>
              <a:t>감사합니다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0" y="4629150"/>
            <a:ext cx="12192000" cy="2228849"/>
          </a:xfrm>
          <a:prstGeom prst="rect">
            <a:avLst/>
          </a:prstGeom>
          <a:gradFill flip="xy" rotWithShape="1">
            <a:gsLst>
              <a:gs pos="0">
                <a:srgbClr val="C8E4B2">
                  <a:alpha val="100000"/>
                </a:srgbClr>
              </a:gs>
              <a:gs pos="50000">
                <a:srgbClr val="BBE89B">
                  <a:alpha val="100000"/>
                </a:srgbClr>
              </a:gs>
              <a:gs pos="100000">
                <a:srgbClr val="B1E989">
                  <a:alpha val="100000"/>
                </a:srgbClr>
              </a:gs>
            </a:gsLst>
            <a:lin ang="5400000" scaled="0"/>
            <a:tileRect/>
          </a:gradFill>
          <a:ln w="635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81284" y="4019549"/>
            <a:ext cx="714375" cy="847725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66442" y="3914775"/>
            <a:ext cx="933450" cy="952499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89726" y="3943350"/>
            <a:ext cx="666750" cy="923924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93935" y="4038599"/>
            <a:ext cx="752475" cy="828675"/>
          </a:xfrm>
          <a:prstGeom prst="rect">
            <a:avLst/>
          </a:prstGeom>
        </p:spPr>
      </p:pic>
      <p:pic>
        <p:nvPicPr>
          <p:cNvPr id="123" name="그림 4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64334" y="5202495"/>
            <a:ext cx="2063330" cy="1450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923" y="1264600"/>
            <a:ext cx="7044426" cy="4946240"/>
          </a:xfrm>
          <a:prstGeom prst="rect">
            <a:avLst/>
          </a:prstGeom>
        </p:spPr>
      </p:pic>
      <p:sp>
        <p:nvSpPr>
          <p:cNvPr id="29" name="직사각형 6"/>
          <p:cNvSpPr/>
          <p:nvPr/>
        </p:nvSpPr>
        <p:spPr>
          <a:xfrm>
            <a:off x="3990136" y="2419926"/>
            <a:ext cx="554181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7"/>
          <p:cNvSpPr/>
          <p:nvPr/>
        </p:nvSpPr>
        <p:spPr>
          <a:xfrm>
            <a:off x="3362033" y="2669294"/>
            <a:ext cx="267854" cy="230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8"/>
          <p:cNvSpPr txBox="1"/>
          <p:nvPr/>
        </p:nvSpPr>
        <p:spPr>
          <a:xfrm>
            <a:off x="4036344" y="2384774"/>
            <a:ext cx="634304" cy="337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111111"/>
                </a:solidFill>
                <a:latin typeface="Noto Sans KR"/>
                <a:ea typeface="Noto Sans KR"/>
              </a:rPr>
              <a:t>회원</a:t>
            </a:r>
            <a:endParaRPr lang="en-US" altLang="ko-KR" sz="160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9060993" y="5135170"/>
            <a:ext cx="1534930" cy="511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640" indent="-185640">
              <a:buClr>
                <a:srgbClr val="111111"/>
              </a:buClr>
              <a:buFont typeface="Wingdings"/>
              <a:buChar char="§"/>
              <a:defRPr/>
            </a:pPr>
            <a:r>
              <a:rPr lang="ko-KR" altLang="en-US" sz="1400">
                <a:solidFill>
                  <a:srgbClr val="111111"/>
                </a:solidFill>
                <a:latin typeface="Noto Sans KR"/>
                <a:ea typeface="Noto Sans KR"/>
              </a:rPr>
              <a:t>마이페이지</a:t>
            </a:r>
          </a:p>
          <a:p>
            <a:pPr marL="185640" indent="-185640">
              <a:buClr>
                <a:srgbClr val="111111"/>
              </a:buClr>
              <a:buFont typeface="Wingdings"/>
              <a:buChar char="§"/>
              <a:defRPr/>
            </a:pPr>
            <a:r>
              <a:rPr lang="ko-KR" altLang="en-US" sz="1400">
                <a:solidFill>
                  <a:srgbClr val="111111"/>
                </a:solidFill>
                <a:latin typeface="Noto Sans KR"/>
                <a:ea typeface="Noto Sans KR"/>
              </a:rPr>
              <a:t>검색엔진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04330" y="2819315"/>
            <a:ext cx="2210108" cy="609685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 rot="10800000">
            <a:off x="422720" y="6396177"/>
            <a:ext cx="11346558" cy="1"/>
          </a:xfrm>
          <a:prstGeom prst="line">
            <a:avLst/>
          </a:prstGeom>
          <a:noFill/>
          <a:ln w="6350" cap="flat" cmpd="sng" algn="ctr">
            <a:solidFill>
              <a:srgbClr val="C8E4B2">
                <a:alpha val="100000"/>
              </a:srgbClr>
            </a:solidFill>
            <a:prstDash val="solid"/>
            <a:miter/>
          </a:ln>
        </p:spPr>
      </p:cxnSp>
      <p:sp>
        <p:nvSpPr>
          <p:cNvPr id="12" name="TextBox 8"/>
          <p:cNvSpPr txBox="1"/>
          <p:nvPr/>
        </p:nvSpPr>
        <p:spPr>
          <a:xfrm>
            <a:off x="252031" y="252000"/>
            <a:ext cx="2085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1. 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프로젝트 소개</a:t>
            </a:r>
            <a:endParaRPr lang="en-US" altLang="ko-KR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sp>
        <p:nvSpPr>
          <p:cNvPr id="14" name="직사각형 1"/>
          <p:cNvSpPr/>
          <p:nvPr/>
        </p:nvSpPr>
        <p:spPr>
          <a:xfrm>
            <a:off x="552394" y="689008"/>
            <a:ext cx="1663090" cy="29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Clr>
                <a:schemeClr val="tx1">
                  <a:lumMod val="85000"/>
                  <a:lumOff val="15000"/>
                </a:schemeClr>
              </a:buClr>
              <a:buFont typeface="Wingdings"/>
              <a:buNone/>
              <a:defRPr/>
            </a:pPr>
            <a:r>
              <a: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/>
                <a:ea typeface="Noto Sans KR"/>
              </a:rPr>
              <a:t>벤치마킹 사이트</a:t>
            </a:r>
          </a:p>
        </p:txBody>
      </p:sp>
      <p:cxnSp>
        <p:nvCxnSpPr>
          <p:cNvPr id="15" name="직선 연결선 19"/>
          <p:cNvCxnSpPr/>
          <p:nvPr/>
        </p:nvCxnSpPr>
        <p:spPr>
          <a:xfrm>
            <a:off x="324040" y="648081"/>
            <a:ext cx="1936081" cy="40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752475" y="1924050"/>
            <a:ext cx="2160270" cy="3925906"/>
            <a:chOff x="1240155" y="1800225"/>
            <a:chExt cx="2160270" cy="3925906"/>
          </a:xfrm>
        </p:grpSpPr>
        <p:sp>
          <p:nvSpPr>
            <p:cNvPr id="35" name="타원 34"/>
            <p:cNvSpPr/>
            <p:nvPr/>
          </p:nvSpPr>
          <p:spPr>
            <a:xfrm>
              <a:off x="1240155" y="1800225"/>
              <a:ext cx="2160270" cy="2160270"/>
            </a:xfrm>
            <a:prstGeom prst="ellipse">
              <a:avLst/>
            </a:prstGeom>
            <a:gradFill flip="xy" rotWithShape="1">
              <a:gsLst>
                <a:gs pos="0">
                  <a:srgbClr val="C8E4B2">
                    <a:alpha val="100000"/>
                  </a:srgbClr>
                </a:gs>
                <a:gs pos="50000">
                  <a:schemeClr val="accent3">
                    <a:lumMod val="105000"/>
                    <a:satMod val="103000"/>
                    <a:tint val="73000"/>
                    <a:alpha val="100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  <a:alpha val="10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97343" y="4335779"/>
              <a:ext cx="845894" cy="3295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>
                  <a:latin typeface="Noto Sans KR"/>
                  <a:ea typeface="Noto Sans KR"/>
                </a:rPr>
                <a:t>김대은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01115" y="4772024"/>
              <a:ext cx="203835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err="1">
                  <a:latin typeface="Noto Sans KR"/>
                  <a:ea typeface="Noto Sans KR"/>
                </a:rPr>
                <a:t>상품목록</a:t>
              </a:r>
              <a:endParaRPr lang="ko-KR" altLang="en-US" sz="1400" dirty="0">
                <a:latin typeface="Noto Sans KR"/>
                <a:ea typeface="Noto Sans KR"/>
              </a:endParaRP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err="1">
                  <a:latin typeface="Noto Sans KR"/>
                  <a:ea typeface="Noto Sans KR"/>
                </a:rPr>
                <a:t>할인품목</a:t>
              </a:r>
              <a:endParaRPr lang="ko-KR" altLang="en-US" sz="1400" dirty="0">
                <a:latin typeface="Noto Sans KR"/>
                <a:ea typeface="Noto Sans KR"/>
              </a:endParaRP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err="1" smtClean="0">
                  <a:latin typeface="Noto Sans KR"/>
                  <a:ea typeface="Noto Sans KR"/>
                </a:rPr>
                <a:t>테이블설계</a:t>
              </a:r>
              <a:endParaRPr lang="en-US" altLang="ko-KR" sz="1400" dirty="0" smtClean="0">
                <a:latin typeface="Noto Sans KR"/>
                <a:ea typeface="Noto Sans KR"/>
              </a:endParaRP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smtClean="0">
                  <a:latin typeface="Noto Sans KR"/>
                  <a:ea typeface="Noto Sans KR"/>
                </a:rPr>
                <a:t>관리자</a:t>
              </a:r>
              <a:endParaRPr lang="ko-KR" altLang="en-US" sz="1400" dirty="0">
                <a:latin typeface="Noto Sans KR"/>
                <a:ea typeface="Noto Sans KR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581400" y="1924050"/>
            <a:ext cx="2160270" cy="3925906"/>
            <a:chOff x="1240155" y="1800225"/>
            <a:chExt cx="2160270" cy="3925906"/>
          </a:xfrm>
        </p:grpSpPr>
        <p:sp>
          <p:nvSpPr>
            <p:cNvPr id="62" name="타원 61"/>
            <p:cNvSpPr/>
            <p:nvPr/>
          </p:nvSpPr>
          <p:spPr>
            <a:xfrm>
              <a:off x="1240155" y="1800225"/>
              <a:ext cx="2160270" cy="2160270"/>
            </a:xfrm>
            <a:prstGeom prst="ellipse">
              <a:avLst/>
            </a:prstGeom>
            <a:gradFill flip="xy" rotWithShape="1">
              <a:gsLst>
                <a:gs pos="0">
                  <a:srgbClr val="C8E4B2">
                    <a:alpha val="100000"/>
                  </a:srgbClr>
                </a:gs>
                <a:gs pos="50000">
                  <a:schemeClr val="accent3">
                    <a:lumMod val="105000"/>
                    <a:satMod val="103000"/>
                    <a:tint val="73000"/>
                    <a:alpha val="100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  <a:alpha val="10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97343" y="4335779"/>
              <a:ext cx="845894" cy="3295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>
                  <a:latin typeface="Noto Sans KR"/>
                  <a:ea typeface="Noto Sans KR"/>
                </a:rPr>
                <a:t>김승현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01115" y="4772024"/>
              <a:ext cx="203835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err="1">
                  <a:latin typeface="Noto Sans KR"/>
                  <a:ea typeface="Noto Sans KR"/>
                </a:rPr>
                <a:t>상품목록</a:t>
              </a:r>
              <a:endParaRPr lang="ko-KR" altLang="en-US" sz="1400" dirty="0">
                <a:latin typeface="Noto Sans KR"/>
                <a:ea typeface="Noto Sans KR"/>
              </a:endParaRP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err="1">
                  <a:latin typeface="Noto Sans KR"/>
                  <a:ea typeface="Noto Sans KR"/>
                </a:rPr>
                <a:t>할인품목</a:t>
              </a:r>
              <a:endParaRPr lang="ko-KR" altLang="en-US" sz="1400" dirty="0">
                <a:latin typeface="Noto Sans KR"/>
                <a:ea typeface="Noto Sans KR"/>
              </a:endParaRP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smtClean="0">
                  <a:latin typeface="Noto Sans KR"/>
                  <a:ea typeface="Noto Sans KR"/>
                </a:rPr>
                <a:t>디자인 </a:t>
              </a:r>
              <a:r>
                <a:rPr lang="en-US" altLang="ko-KR" sz="1400" dirty="0" smtClean="0">
                  <a:latin typeface="Noto Sans KR"/>
                  <a:ea typeface="Noto Sans KR"/>
                </a:rPr>
                <a:t>/ </a:t>
              </a:r>
              <a:r>
                <a:rPr lang="en-US" altLang="ko-KR" sz="1400" dirty="0" smtClean="0">
                  <a:latin typeface="Noto Sans KR"/>
                  <a:ea typeface="Noto Sans KR"/>
                </a:rPr>
                <a:t>CSS</a:t>
              </a:r>
              <a:endParaRPr lang="en-US" altLang="ko-KR" sz="1400" dirty="0" smtClean="0">
                <a:latin typeface="Noto Sans KR"/>
                <a:ea typeface="Noto Sans KR"/>
              </a:endParaRP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smtClean="0">
                  <a:latin typeface="Noto Sans KR"/>
                  <a:ea typeface="Noto Sans KR"/>
                </a:rPr>
                <a:t>구</a:t>
              </a:r>
              <a:r>
                <a:rPr lang="ko-KR" altLang="en-US" sz="1400" dirty="0">
                  <a:latin typeface="Noto Sans KR"/>
                  <a:ea typeface="Noto Sans KR"/>
                </a:rPr>
                <a:t>매</a:t>
              </a:r>
              <a:endParaRPr lang="en-US" altLang="ko-KR" sz="1400" dirty="0" smtClean="0">
                <a:latin typeface="Noto Sans KR"/>
                <a:ea typeface="Noto Sans KR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410325" y="1924050"/>
            <a:ext cx="2160270" cy="3925906"/>
            <a:chOff x="1240155" y="1800225"/>
            <a:chExt cx="2160270" cy="3925906"/>
          </a:xfrm>
        </p:grpSpPr>
        <p:sp>
          <p:nvSpPr>
            <p:cNvPr id="66" name="타원 65"/>
            <p:cNvSpPr/>
            <p:nvPr/>
          </p:nvSpPr>
          <p:spPr>
            <a:xfrm>
              <a:off x="1240155" y="1800225"/>
              <a:ext cx="2160270" cy="2160270"/>
            </a:xfrm>
            <a:prstGeom prst="ellipse">
              <a:avLst/>
            </a:prstGeom>
            <a:gradFill flip="xy" rotWithShape="1">
              <a:gsLst>
                <a:gs pos="0">
                  <a:srgbClr val="C8E4B2">
                    <a:alpha val="100000"/>
                  </a:srgbClr>
                </a:gs>
                <a:gs pos="50000">
                  <a:schemeClr val="accent3">
                    <a:lumMod val="105000"/>
                    <a:satMod val="103000"/>
                    <a:tint val="73000"/>
                    <a:alpha val="100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  <a:alpha val="10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897343" y="4335779"/>
              <a:ext cx="845894" cy="3295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>
                  <a:latin typeface="Noto Sans KR"/>
                  <a:ea typeface="Noto Sans KR"/>
                </a:rPr>
                <a:t>양형욱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1115" y="4772024"/>
              <a:ext cx="203835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>
                  <a:latin typeface="Noto Sans KR"/>
                  <a:ea typeface="Noto Sans KR"/>
                </a:rPr>
                <a:t>기획</a:t>
              </a: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>
                  <a:latin typeface="Noto Sans KR"/>
                  <a:ea typeface="Noto Sans KR"/>
                </a:rPr>
                <a:t>메인</a:t>
              </a:r>
              <a:r>
                <a:rPr lang="en-US" altLang="ko-KR" sz="1400" dirty="0">
                  <a:latin typeface="Noto Sans KR"/>
                  <a:ea typeface="Noto Sans KR"/>
                </a:rPr>
                <a:t>/</a:t>
              </a:r>
              <a:r>
                <a:rPr lang="ko-KR" altLang="en-US" sz="1400" dirty="0">
                  <a:latin typeface="Noto Sans KR"/>
                  <a:ea typeface="Noto Sans KR"/>
                </a:rPr>
                <a:t>게시판</a:t>
              </a: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smtClean="0">
                  <a:latin typeface="Noto Sans KR"/>
                  <a:ea typeface="Noto Sans KR"/>
                </a:rPr>
                <a:t>디자인 </a:t>
              </a:r>
              <a:r>
                <a:rPr lang="en-US" altLang="ko-KR" sz="1400" dirty="0" smtClean="0">
                  <a:latin typeface="Noto Sans KR"/>
                  <a:ea typeface="Noto Sans KR"/>
                </a:rPr>
                <a:t>/ CSS</a:t>
              </a: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err="1" smtClean="0">
                  <a:latin typeface="Noto Sans KR"/>
                  <a:ea typeface="Noto Sans KR"/>
                </a:rPr>
                <a:t>찜하기</a:t>
              </a:r>
              <a:endParaRPr lang="en-US" altLang="ko-KR" sz="1400" dirty="0" smtClean="0">
                <a:latin typeface="Noto Sans KR"/>
                <a:ea typeface="Noto Sans KR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9239250" y="1924050"/>
            <a:ext cx="2251134" cy="3925906"/>
            <a:chOff x="1240155" y="1800225"/>
            <a:chExt cx="2251134" cy="3925906"/>
          </a:xfrm>
        </p:grpSpPr>
        <p:sp>
          <p:nvSpPr>
            <p:cNvPr id="70" name="타원 69"/>
            <p:cNvSpPr/>
            <p:nvPr/>
          </p:nvSpPr>
          <p:spPr>
            <a:xfrm>
              <a:off x="1240155" y="1800225"/>
              <a:ext cx="2160270" cy="2160270"/>
            </a:xfrm>
            <a:prstGeom prst="ellipse">
              <a:avLst/>
            </a:prstGeom>
            <a:gradFill flip="xy" rotWithShape="1">
              <a:gsLst>
                <a:gs pos="0">
                  <a:srgbClr val="C8E4B2">
                    <a:alpha val="100000"/>
                  </a:srgbClr>
                </a:gs>
                <a:gs pos="50000">
                  <a:schemeClr val="accent3">
                    <a:lumMod val="105000"/>
                    <a:satMod val="103000"/>
                    <a:tint val="73000"/>
                    <a:alpha val="100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  <a:alpha val="10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897343" y="4335779"/>
              <a:ext cx="845894" cy="3295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>
                  <a:latin typeface="Noto Sans KR"/>
                  <a:ea typeface="Noto Sans KR"/>
                </a:rPr>
                <a:t>이영세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01114" y="4772024"/>
              <a:ext cx="219017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>
                  <a:latin typeface="Noto Sans KR"/>
                  <a:ea typeface="Noto Sans KR"/>
                </a:rPr>
                <a:t>로그인</a:t>
              </a:r>
              <a:r>
                <a:rPr lang="en-US" altLang="ko-KR" sz="1400" dirty="0">
                  <a:latin typeface="Noto Sans KR"/>
                  <a:ea typeface="Noto Sans KR"/>
                </a:rPr>
                <a:t>/</a:t>
              </a:r>
              <a:r>
                <a:rPr lang="ko-KR" altLang="en-US" sz="1400" dirty="0">
                  <a:latin typeface="Noto Sans KR"/>
                  <a:ea typeface="Noto Sans KR"/>
                </a:rPr>
                <a:t>회원가입</a:t>
              </a: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err="1">
                  <a:latin typeface="Noto Sans KR"/>
                  <a:ea typeface="Noto Sans KR"/>
                </a:rPr>
                <a:t>마이페이지</a:t>
              </a:r>
              <a:endParaRPr lang="ko-KR" altLang="en-US" sz="1400" dirty="0">
                <a:latin typeface="Noto Sans KR"/>
                <a:ea typeface="Noto Sans KR"/>
              </a:endParaRP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err="1" smtClean="0">
                  <a:latin typeface="Noto Sans KR"/>
                  <a:ea typeface="Noto Sans KR"/>
                </a:rPr>
                <a:t>테이블설계</a:t>
              </a:r>
              <a:endParaRPr lang="en-US" altLang="ko-KR" sz="1400" dirty="0" smtClean="0">
                <a:latin typeface="Noto Sans KR"/>
                <a:ea typeface="Noto Sans KR"/>
              </a:endParaRPr>
            </a:p>
            <a:p>
              <a:pPr marL="685680" lvl="1" indent="-228480">
                <a:buClr>
                  <a:schemeClr val="tx1"/>
                </a:buClr>
                <a:buFont typeface="Wingdings"/>
                <a:buChar char="§"/>
                <a:defRPr/>
              </a:pPr>
              <a:r>
                <a:rPr lang="ko-KR" altLang="en-US" sz="1400" dirty="0" smtClean="0">
                  <a:latin typeface="Noto Sans KR"/>
                  <a:ea typeface="Noto Sans KR"/>
                </a:rPr>
                <a:t>장바구니</a:t>
              </a:r>
              <a:endParaRPr lang="ko-KR" altLang="en-US" sz="1400" dirty="0">
                <a:latin typeface="Noto Sans KR"/>
                <a:ea typeface="Noto Sans KR"/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63102" y="2505075"/>
            <a:ext cx="666750" cy="923924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85709" y="2581275"/>
            <a:ext cx="714375" cy="84772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32384" y="2600325"/>
            <a:ext cx="752475" cy="828675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29100" y="2476501"/>
            <a:ext cx="933450" cy="952499"/>
          </a:xfrm>
          <a:prstGeom prst="rect">
            <a:avLst/>
          </a:prstGeom>
        </p:spPr>
      </p:pic>
      <p:sp>
        <p:nvSpPr>
          <p:cNvPr id="85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>
                <a:solidFill>
                  <a:srgbClr val="111111"/>
                </a:solidFill>
                <a:latin typeface="Noto Sans KR"/>
                <a:ea typeface="Noto Sans KR"/>
              </a:rPr>
              <a:t>2.</a:t>
            </a:r>
            <a:r>
              <a:rPr lang="ko-KR" altLang="en-US" sz="2000" b="1">
                <a:solidFill>
                  <a:srgbClr val="111111"/>
                </a:solidFill>
                <a:latin typeface="Noto Sans KR"/>
                <a:ea typeface="Noto Sans KR"/>
              </a:rPr>
              <a:t> 업무분담</a:t>
            </a:r>
          </a:p>
        </p:txBody>
      </p:sp>
      <p:cxnSp>
        <p:nvCxnSpPr>
          <p:cNvPr id="88" name="직선 연결선 87"/>
          <p:cNvCxnSpPr/>
          <p:nvPr/>
        </p:nvCxnSpPr>
        <p:spPr>
          <a:xfrm rot="10800000">
            <a:off x="422720" y="6396177"/>
            <a:ext cx="11346558" cy="1"/>
          </a:xfrm>
          <a:prstGeom prst="line">
            <a:avLst/>
          </a:prstGeom>
          <a:noFill/>
          <a:ln w="6350" cap="flat" cmpd="sng" algn="ctr">
            <a:solidFill>
              <a:srgbClr val="C8E4B2">
                <a:alpha val="100000"/>
              </a:srgbClr>
            </a:solidFill>
            <a:prstDash val="solid"/>
            <a:miter/>
          </a:ln>
        </p:spPr>
      </p:cxnSp>
      <p:cxnSp>
        <p:nvCxnSpPr>
          <p:cNvPr id="28" name="직선 연결선 19"/>
          <p:cNvCxnSpPr/>
          <p:nvPr/>
        </p:nvCxnSpPr>
        <p:spPr>
          <a:xfrm>
            <a:off x="324040" y="648081"/>
            <a:ext cx="1340858" cy="40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"/>
          <p:cNvSpPr/>
          <p:nvPr/>
        </p:nvSpPr>
        <p:spPr>
          <a:xfrm>
            <a:off x="5938982" y="0"/>
            <a:ext cx="6300787" cy="6858000"/>
          </a:xfrm>
          <a:prstGeom prst="rect">
            <a:avLst/>
          </a:prstGeom>
          <a:solidFill>
            <a:srgbClr val="C8E4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2344102" y="1531301"/>
          <a:ext cx="3602355" cy="405097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602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개발환경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BCD2A8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운영체제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BCD2A8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CD2A8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데이터베이스 설계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BCD2A8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CD2A8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데이터베이스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BCD2A8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CD2A8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웹 어플리케이션 서버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BCD2A8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CD2A8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통합개발환경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BCD2A8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CD2A8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54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개발 언어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BCD2A8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CD2A8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웹 프레임워크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BCD2A8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5935028" y="1534477"/>
          <a:ext cx="3602355" cy="40498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602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활용도구 및 기술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MS</a:t>
                      </a:r>
                      <a:r>
                        <a:rPr lang="ko-KR" altLang="en-US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Window 10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Oracle 11g XE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 err="1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Erd</a:t>
                      </a:r>
                      <a:r>
                        <a:rPr lang="en-US" altLang="ko-KR" sz="1400" dirty="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 Cloud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Apache Tomcat v9.0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Eclipse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3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Java / Jsp / JavaScript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JQery / HTML5 / CSS3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 err="1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MyBatis</a:t>
                      </a:r>
                      <a:r>
                        <a:rPr lang="en-US" altLang="ko-KR" sz="1400" dirty="0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 / </a:t>
                      </a:r>
                      <a:r>
                        <a:rPr lang="en-US" altLang="ko-KR" sz="1400" dirty="0" err="1">
                          <a:solidFill>
                            <a:srgbClr val="262626"/>
                          </a:solidFill>
                          <a:latin typeface="Noto Sans KR"/>
                          <a:ea typeface="Noto Sans KR"/>
                        </a:rPr>
                        <a:t>siteMesh</a:t>
                      </a:r>
                      <a:endParaRPr lang="en-US" altLang="ko-KR" sz="1400" dirty="0">
                        <a:solidFill>
                          <a:srgbClr val="262626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4" name="TextBox 8"/>
          <p:cNvSpPr txBox="1"/>
          <p:nvPr/>
        </p:nvSpPr>
        <p:spPr>
          <a:xfrm>
            <a:off x="252031" y="252031"/>
            <a:ext cx="1525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3.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 개발환경</a:t>
            </a:r>
          </a:p>
        </p:txBody>
      </p:sp>
      <p:cxnSp>
        <p:nvCxnSpPr>
          <p:cNvPr id="55" name="직선 연결선 19"/>
          <p:cNvCxnSpPr/>
          <p:nvPr/>
        </p:nvCxnSpPr>
        <p:spPr>
          <a:xfrm>
            <a:off x="324040" y="648081"/>
            <a:ext cx="1340858" cy="40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꺾인 연결선 63"/>
          <p:cNvCxnSpPr/>
          <p:nvPr/>
        </p:nvCxnSpPr>
        <p:spPr>
          <a:xfrm>
            <a:off x="3550578" y="785050"/>
            <a:ext cx="1588" cy="4405122"/>
          </a:xfrm>
          <a:prstGeom prst="bentConnector3">
            <a:avLst>
              <a:gd name="adj1" fmla="val -8863104"/>
            </a:avLst>
          </a:prstGeom>
          <a:solidFill>
            <a:srgbClr val="79B14A">
              <a:alpha val="92000"/>
            </a:srgbClr>
          </a:solidFill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69"/>
          <p:cNvCxnSpPr/>
          <p:nvPr/>
        </p:nvCxnSpPr>
        <p:spPr>
          <a:xfrm>
            <a:off x="3409951" y="3562350"/>
            <a:ext cx="143192" cy="0"/>
          </a:xfrm>
          <a:prstGeom prst="line">
            <a:avLst/>
          </a:prstGeom>
          <a:solidFill>
            <a:srgbClr val="79B14A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68"/>
          <p:cNvCxnSpPr/>
          <p:nvPr/>
        </p:nvCxnSpPr>
        <p:spPr>
          <a:xfrm>
            <a:off x="3409951" y="2157412"/>
            <a:ext cx="143192" cy="0"/>
          </a:xfrm>
          <a:prstGeom prst="line">
            <a:avLst/>
          </a:prstGeom>
          <a:solidFill>
            <a:srgbClr val="79B14A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40"/>
          <p:cNvSpPr/>
          <p:nvPr/>
        </p:nvSpPr>
        <p:spPr>
          <a:xfrm>
            <a:off x="3549300" y="1948434"/>
            <a:ext cx="1609725" cy="409575"/>
          </a:xfrm>
          <a:prstGeom prst="rect">
            <a:avLst/>
          </a:prstGeom>
          <a:solidFill>
            <a:srgbClr val="79B14A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할인품목</a:t>
            </a:r>
          </a:p>
        </p:txBody>
      </p:sp>
      <p:sp>
        <p:nvSpPr>
          <p:cNvPr id="56" name="직사각형 1"/>
          <p:cNvSpPr/>
          <p:nvPr/>
        </p:nvSpPr>
        <p:spPr>
          <a:xfrm>
            <a:off x="1263015" y="2777490"/>
            <a:ext cx="1609725" cy="409575"/>
          </a:xfrm>
          <a:prstGeom prst="rect">
            <a:avLst/>
          </a:prstGeom>
          <a:solidFill>
            <a:srgbClr val="9DB885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메인</a:t>
            </a:r>
          </a:p>
        </p:txBody>
      </p:sp>
      <p:sp>
        <p:nvSpPr>
          <p:cNvPr id="57" name="직사각형 38"/>
          <p:cNvSpPr/>
          <p:nvPr/>
        </p:nvSpPr>
        <p:spPr>
          <a:xfrm>
            <a:off x="3549300" y="4985385"/>
            <a:ext cx="1609725" cy="409575"/>
          </a:xfrm>
          <a:prstGeom prst="rect">
            <a:avLst/>
          </a:prstGeom>
          <a:solidFill>
            <a:srgbClr val="79B14A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마이페이지</a:t>
            </a:r>
          </a:p>
        </p:txBody>
      </p:sp>
      <p:sp>
        <p:nvSpPr>
          <p:cNvPr id="58" name="직사각형 39"/>
          <p:cNvSpPr/>
          <p:nvPr/>
        </p:nvSpPr>
        <p:spPr>
          <a:xfrm>
            <a:off x="3549300" y="3357562"/>
            <a:ext cx="1609725" cy="409575"/>
          </a:xfrm>
          <a:prstGeom prst="rect">
            <a:avLst/>
          </a:prstGeom>
          <a:solidFill>
            <a:srgbClr val="79B14A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고객센터</a:t>
            </a:r>
          </a:p>
        </p:txBody>
      </p:sp>
      <p:sp>
        <p:nvSpPr>
          <p:cNvPr id="59" name="직사각형 41"/>
          <p:cNvSpPr/>
          <p:nvPr/>
        </p:nvSpPr>
        <p:spPr>
          <a:xfrm>
            <a:off x="3550577" y="580263"/>
            <a:ext cx="1609725" cy="409575"/>
          </a:xfrm>
          <a:prstGeom prst="rect">
            <a:avLst/>
          </a:prstGeom>
          <a:solidFill>
            <a:srgbClr val="79B14A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상품목록</a:t>
            </a:r>
          </a:p>
        </p:txBody>
      </p:sp>
      <p:sp>
        <p:nvSpPr>
          <p:cNvPr id="60" name="직사각형 45"/>
          <p:cNvSpPr/>
          <p:nvPr/>
        </p:nvSpPr>
        <p:spPr>
          <a:xfrm>
            <a:off x="5943600" y="4252722"/>
            <a:ext cx="1609725" cy="409575"/>
          </a:xfrm>
          <a:prstGeom prst="rect">
            <a:avLst/>
          </a:prstGeom>
          <a:solidFill>
            <a:srgbClr val="456F20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로그인</a:t>
            </a:r>
            <a:r>
              <a:rPr lang="en-US" altLang="ko-KR" sz="1300">
                <a:solidFill>
                  <a:schemeClr val="lt1"/>
                </a:solidFill>
                <a:latin typeface="Noto Sans KR"/>
                <a:ea typeface="Noto Sans KR"/>
              </a:rPr>
              <a:t>/</a:t>
            </a: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로그아웃</a:t>
            </a:r>
          </a:p>
        </p:txBody>
      </p:sp>
      <p:sp>
        <p:nvSpPr>
          <p:cNvPr id="61" name="직사각형 46"/>
          <p:cNvSpPr/>
          <p:nvPr/>
        </p:nvSpPr>
        <p:spPr>
          <a:xfrm>
            <a:off x="5943600" y="4720780"/>
            <a:ext cx="1609725" cy="409575"/>
          </a:xfrm>
          <a:prstGeom prst="rect">
            <a:avLst/>
          </a:prstGeom>
          <a:solidFill>
            <a:srgbClr val="456F20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회원가입</a:t>
            </a:r>
          </a:p>
        </p:txBody>
      </p:sp>
      <p:sp>
        <p:nvSpPr>
          <p:cNvPr id="62" name="직사각형 47"/>
          <p:cNvSpPr/>
          <p:nvPr/>
        </p:nvSpPr>
        <p:spPr>
          <a:xfrm>
            <a:off x="8352301" y="5620893"/>
            <a:ext cx="1609725" cy="409575"/>
          </a:xfrm>
          <a:prstGeom prst="rect">
            <a:avLst/>
          </a:prstGeom>
          <a:solidFill>
            <a:srgbClr val="1D3C02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정보수정</a:t>
            </a:r>
          </a:p>
        </p:txBody>
      </p:sp>
      <p:sp>
        <p:nvSpPr>
          <p:cNvPr id="63" name="직사각형 48"/>
          <p:cNvSpPr/>
          <p:nvPr/>
        </p:nvSpPr>
        <p:spPr>
          <a:xfrm>
            <a:off x="5943600" y="5188839"/>
            <a:ext cx="1609725" cy="409575"/>
          </a:xfrm>
          <a:prstGeom prst="rect">
            <a:avLst/>
          </a:prstGeom>
          <a:solidFill>
            <a:srgbClr val="456F20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구매내역</a:t>
            </a:r>
          </a:p>
        </p:txBody>
      </p:sp>
      <p:sp>
        <p:nvSpPr>
          <p:cNvPr id="64" name="직사각형 49"/>
          <p:cNvSpPr/>
          <p:nvPr/>
        </p:nvSpPr>
        <p:spPr>
          <a:xfrm>
            <a:off x="5943600" y="5871210"/>
            <a:ext cx="1609725" cy="409575"/>
          </a:xfrm>
          <a:prstGeom prst="rect">
            <a:avLst/>
          </a:prstGeom>
          <a:solidFill>
            <a:srgbClr val="456F20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회원정보</a:t>
            </a:r>
          </a:p>
        </p:txBody>
      </p:sp>
      <p:sp>
        <p:nvSpPr>
          <p:cNvPr id="65" name="직사각형 50"/>
          <p:cNvSpPr/>
          <p:nvPr/>
        </p:nvSpPr>
        <p:spPr>
          <a:xfrm>
            <a:off x="8352301" y="6088951"/>
            <a:ext cx="1609725" cy="409575"/>
          </a:xfrm>
          <a:prstGeom prst="rect">
            <a:avLst/>
          </a:prstGeom>
          <a:solidFill>
            <a:srgbClr val="1D3C02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탈퇴</a:t>
            </a:r>
          </a:p>
        </p:txBody>
      </p:sp>
      <p:sp>
        <p:nvSpPr>
          <p:cNvPr id="66" name="직사각형 51"/>
          <p:cNvSpPr/>
          <p:nvPr/>
        </p:nvSpPr>
        <p:spPr>
          <a:xfrm>
            <a:off x="5943600" y="2560510"/>
            <a:ext cx="1609725" cy="409575"/>
          </a:xfrm>
          <a:prstGeom prst="rect">
            <a:avLst/>
          </a:prstGeom>
          <a:solidFill>
            <a:srgbClr val="456F20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리뷰 </a:t>
            </a:r>
            <a:r>
              <a:rPr lang="en-US" altLang="ko-KR" sz="1300">
                <a:solidFill>
                  <a:schemeClr val="lt1"/>
                </a:solidFill>
                <a:latin typeface="Noto Sans KR"/>
                <a:ea typeface="Noto Sans KR"/>
              </a:rPr>
              <a:t>/</a:t>
            </a: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 댓글 </a:t>
            </a:r>
            <a:r>
              <a:rPr lang="en-US" altLang="ko-KR" sz="1300">
                <a:solidFill>
                  <a:schemeClr val="lt1"/>
                </a:solidFill>
                <a:latin typeface="Noto Sans KR"/>
                <a:ea typeface="Noto Sans KR"/>
              </a:rPr>
              <a:t>/</a:t>
            </a: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 별</a:t>
            </a:r>
          </a:p>
        </p:txBody>
      </p:sp>
      <p:sp>
        <p:nvSpPr>
          <p:cNvPr id="67" name="직사각형 52"/>
          <p:cNvSpPr/>
          <p:nvPr/>
        </p:nvSpPr>
        <p:spPr>
          <a:xfrm>
            <a:off x="5943600" y="3100578"/>
            <a:ext cx="1609725" cy="409575"/>
          </a:xfrm>
          <a:prstGeom prst="rect">
            <a:avLst/>
          </a:prstGeom>
          <a:solidFill>
            <a:srgbClr val="456F20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게시글작성</a:t>
            </a:r>
          </a:p>
        </p:txBody>
      </p:sp>
      <p:sp>
        <p:nvSpPr>
          <p:cNvPr id="68" name="직사각형 53"/>
          <p:cNvSpPr/>
          <p:nvPr/>
        </p:nvSpPr>
        <p:spPr>
          <a:xfrm>
            <a:off x="5943600" y="3568636"/>
            <a:ext cx="1609725" cy="409575"/>
          </a:xfrm>
          <a:prstGeom prst="rect">
            <a:avLst/>
          </a:prstGeom>
          <a:solidFill>
            <a:srgbClr val="456F20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답변글작성</a:t>
            </a:r>
          </a:p>
        </p:txBody>
      </p:sp>
      <p:sp>
        <p:nvSpPr>
          <p:cNvPr id="69" name="직사각형 54"/>
          <p:cNvSpPr/>
          <p:nvPr/>
        </p:nvSpPr>
        <p:spPr>
          <a:xfrm>
            <a:off x="5943600" y="1624393"/>
            <a:ext cx="1609725" cy="409575"/>
          </a:xfrm>
          <a:prstGeom prst="rect">
            <a:avLst/>
          </a:prstGeom>
          <a:solidFill>
            <a:srgbClr val="456F20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장바구니</a:t>
            </a:r>
          </a:p>
        </p:txBody>
      </p:sp>
      <p:sp>
        <p:nvSpPr>
          <p:cNvPr id="70" name="직사각형 55"/>
          <p:cNvSpPr/>
          <p:nvPr/>
        </p:nvSpPr>
        <p:spPr>
          <a:xfrm>
            <a:off x="5943600" y="2092452"/>
            <a:ext cx="1609725" cy="409575"/>
          </a:xfrm>
          <a:prstGeom prst="rect">
            <a:avLst/>
          </a:prstGeom>
          <a:solidFill>
            <a:srgbClr val="456F20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찜</a:t>
            </a:r>
          </a:p>
        </p:txBody>
      </p:sp>
      <p:sp>
        <p:nvSpPr>
          <p:cNvPr id="71" name="직사각형 56"/>
          <p:cNvSpPr/>
          <p:nvPr/>
        </p:nvSpPr>
        <p:spPr>
          <a:xfrm>
            <a:off x="5943600" y="1156335"/>
            <a:ext cx="1609725" cy="409575"/>
          </a:xfrm>
          <a:prstGeom prst="rect">
            <a:avLst/>
          </a:prstGeom>
          <a:solidFill>
            <a:srgbClr val="456F20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구매</a:t>
            </a:r>
          </a:p>
        </p:txBody>
      </p:sp>
      <p:sp>
        <p:nvSpPr>
          <p:cNvPr id="72" name="직사각형 57"/>
          <p:cNvSpPr/>
          <p:nvPr/>
        </p:nvSpPr>
        <p:spPr>
          <a:xfrm>
            <a:off x="5943600" y="581024"/>
            <a:ext cx="1609725" cy="409575"/>
          </a:xfrm>
          <a:prstGeom prst="rect">
            <a:avLst/>
          </a:prstGeom>
          <a:solidFill>
            <a:srgbClr val="456F20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판매중인상품</a:t>
            </a:r>
          </a:p>
        </p:txBody>
      </p:sp>
      <p:sp>
        <p:nvSpPr>
          <p:cNvPr id="73" name="직사각형 58"/>
          <p:cNvSpPr/>
          <p:nvPr/>
        </p:nvSpPr>
        <p:spPr>
          <a:xfrm>
            <a:off x="8353806" y="1732407"/>
            <a:ext cx="1609725" cy="409575"/>
          </a:xfrm>
          <a:prstGeom prst="rect">
            <a:avLst/>
          </a:prstGeom>
          <a:solidFill>
            <a:srgbClr val="1D3C02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리뷰 </a:t>
            </a:r>
            <a:r>
              <a:rPr lang="en-US" altLang="ko-KR" sz="1300">
                <a:solidFill>
                  <a:schemeClr val="lt1"/>
                </a:solidFill>
                <a:latin typeface="Noto Sans KR"/>
                <a:ea typeface="Noto Sans KR"/>
              </a:rPr>
              <a:t>/</a:t>
            </a: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 댓글 </a:t>
            </a:r>
            <a:r>
              <a:rPr lang="en-US" altLang="ko-KR" sz="1300">
                <a:solidFill>
                  <a:schemeClr val="lt1"/>
                </a:solidFill>
                <a:latin typeface="Noto Sans KR"/>
                <a:ea typeface="Noto Sans KR"/>
              </a:rPr>
              <a:t>/</a:t>
            </a: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 별</a:t>
            </a:r>
          </a:p>
        </p:txBody>
      </p:sp>
      <p:sp>
        <p:nvSpPr>
          <p:cNvPr id="74" name="직사각형 59"/>
          <p:cNvSpPr/>
          <p:nvPr/>
        </p:nvSpPr>
        <p:spPr>
          <a:xfrm>
            <a:off x="8353806" y="796290"/>
            <a:ext cx="1609725" cy="409575"/>
          </a:xfrm>
          <a:prstGeom prst="rect">
            <a:avLst/>
          </a:prstGeom>
          <a:solidFill>
            <a:srgbClr val="1D3C02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장바구니</a:t>
            </a:r>
          </a:p>
        </p:txBody>
      </p:sp>
      <p:sp>
        <p:nvSpPr>
          <p:cNvPr id="75" name="직사각형 60"/>
          <p:cNvSpPr/>
          <p:nvPr/>
        </p:nvSpPr>
        <p:spPr>
          <a:xfrm>
            <a:off x="8353806" y="1264348"/>
            <a:ext cx="1609725" cy="409575"/>
          </a:xfrm>
          <a:prstGeom prst="rect">
            <a:avLst/>
          </a:prstGeom>
          <a:solidFill>
            <a:srgbClr val="1D3C02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찜</a:t>
            </a:r>
          </a:p>
        </p:txBody>
      </p:sp>
      <p:sp>
        <p:nvSpPr>
          <p:cNvPr id="76" name="직사각형 61"/>
          <p:cNvSpPr/>
          <p:nvPr/>
        </p:nvSpPr>
        <p:spPr>
          <a:xfrm>
            <a:off x="8353806" y="328231"/>
            <a:ext cx="1609725" cy="409575"/>
          </a:xfrm>
          <a:prstGeom prst="rect">
            <a:avLst/>
          </a:prstGeom>
          <a:solidFill>
            <a:srgbClr val="1D3C02">
              <a:alpha val="92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  <a:latin typeface="Noto Sans KR"/>
                <a:ea typeface="Noto Sans KR"/>
              </a:rPr>
              <a:t>구매</a:t>
            </a:r>
          </a:p>
        </p:txBody>
      </p:sp>
      <p:cxnSp>
        <p:nvCxnSpPr>
          <p:cNvPr id="77" name="직선 연결선 65"/>
          <p:cNvCxnSpPr/>
          <p:nvPr/>
        </p:nvCxnSpPr>
        <p:spPr>
          <a:xfrm>
            <a:off x="2872740" y="2982277"/>
            <a:ext cx="538304" cy="0"/>
          </a:xfrm>
          <a:prstGeom prst="line">
            <a:avLst/>
          </a:prstGeom>
          <a:solidFill>
            <a:srgbClr val="1D3C02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0"/>
          <p:cNvCxnSpPr/>
          <p:nvPr/>
        </p:nvCxnSpPr>
        <p:spPr>
          <a:xfrm>
            <a:off x="5943600" y="1361122"/>
            <a:ext cx="1588" cy="1404175"/>
          </a:xfrm>
          <a:prstGeom prst="bentConnector3">
            <a:avLst>
              <a:gd name="adj1" fmla="val -8338803"/>
            </a:avLst>
          </a:prstGeom>
          <a:solidFill>
            <a:srgbClr val="456F20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2"/>
          <p:cNvCxnSpPr/>
          <p:nvPr/>
        </p:nvCxnSpPr>
        <p:spPr>
          <a:xfrm>
            <a:off x="5943600" y="4457509"/>
            <a:ext cx="1588" cy="1618488"/>
          </a:xfrm>
          <a:prstGeom prst="bentConnector3">
            <a:avLst>
              <a:gd name="adj1" fmla="val -8338803"/>
            </a:avLst>
          </a:prstGeom>
          <a:solidFill>
            <a:srgbClr val="456F20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73"/>
          <p:cNvCxnSpPr/>
          <p:nvPr/>
        </p:nvCxnSpPr>
        <p:spPr>
          <a:xfrm>
            <a:off x="8353808" y="533019"/>
            <a:ext cx="1588" cy="1404175"/>
          </a:xfrm>
          <a:prstGeom prst="bentConnector3">
            <a:avLst>
              <a:gd name="adj1" fmla="val -8338803"/>
            </a:avLst>
          </a:prstGeom>
          <a:solidFill>
            <a:srgbClr val="1D3C02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75"/>
          <p:cNvCxnSpPr/>
          <p:nvPr/>
        </p:nvCxnSpPr>
        <p:spPr>
          <a:xfrm>
            <a:off x="8352301" y="5825681"/>
            <a:ext cx="1588" cy="468058"/>
          </a:xfrm>
          <a:prstGeom prst="bentConnector3">
            <a:avLst>
              <a:gd name="adj1" fmla="val -8338803"/>
            </a:avLst>
          </a:prstGeom>
          <a:solidFill>
            <a:srgbClr val="1D3C02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76"/>
          <p:cNvCxnSpPr/>
          <p:nvPr/>
        </p:nvCxnSpPr>
        <p:spPr>
          <a:xfrm>
            <a:off x="5160302" y="785050"/>
            <a:ext cx="783298" cy="761"/>
          </a:xfrm>
          <a:prstGeom prst="line">
            <a:avLst/>
          </a:prstGeom>
          <a:solidFill>
            <a:srgbClr val="1D3C02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77"/>
          <p:cNvCxnSpPr/>
          <p:nvPr/>
        </p:nvCxnSpPr>
        <p:spPr>
          <a:xfrm>
            <a:off x="5159026" y="2153221"/>
            <a:ext cx="651224" cy="4190"/>
          </a:xfrm>
          <a:prstGeom prst="line">
            <a:avLst/>
          </a:prstGeom>
          <a:solidFill>
            <a:srgbClr val="1D3C02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78"/>
          <p:cNvCxnSpPr/>
          <p:nvPr/>
        </p:nvCxnSpPr>
        <p:spPr>
          <a:xfrm>
            <a:off x="5168551" y="3543871"/>
            <a:ext cx="651224" cy="4190"/>
          </a:xfrm>
          <a:prstGeom prst="line">
            <a:avLst/>
          </a:prstGeom>
          <a:solidFill>
            <a:srgbClr val="1D3C02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79"/>
          <p:cNvCxnSpPr/>
          <p:nvPr/>
        </p:nvCxnSpPr>
        <p:spPr>
          <a:xfrm>
            <a:off x="5168551" y="5191697"/>
            <a:ext cx="651224" cy="4190"/>
          </a:xfrm>
          <a:prstGeom prst="line">
            <a:avLst/>
          </a:prstGeom>
          <a:solidFill>
            <a:srgbClr val="1D3C02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0"/>
          <p:cNvCxnSpPr/>
          <p:nvPr/>
        </p:nvCxnSpPr>
        <p:spPr>
          <a:xfrm>
            <a:off x="7559327" y="791147"/>
            <a:ext cx="651224" cy="4190"/>
          </a:xfrm>
          <a:prstGeom prst="line">
            <a:avLst/>
          </a:prstGeom>
          <a:solidFill>
            <a:srgbClr val="1D3C02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1"/>
          <p:cNvCxnSpPr/>
          <p:nvPr/>
        </p:nvCxnSpPr>
        <p:spPr>
          <a:xfrm>
            <a:off x="7559327" y="6058472"/>
            <a:ext cx="651224" cy="4190"/>
          </a:xfrm>
          <a:prstGeom prst="line">
            <a:avLst/>
          </a:prstGeom>
          <a:solidFill>
            <a:srgbClr val="1D3C02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1"/>
          <p:cNvCxnSpPr/>
          <p:nvPr/>
        </p:nvCxnSpPr>
        <p:spPr>
          <a:xfrm>
            <a:off x="5943600" y="3305366"/>
            <a:ext cx="1588" cy="468058"/>
          </a:xfrm>
          <a:prstGeom prst="bentConnector3">
            <a:avLst>
              <a:gd name="adj1" fmla="val -8338803"/>
            </a:avLst>
          </a:prstGeom>
          <a:solidFill>
            <a:srgbClr val="456F20">
              <a:alpha val="92000"/>
            </a:srgbClr>
          </a:solidFill>
          <a:ln w="1905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8"/>
          <p:cNvSpPr txBox="1"/>
          <p:nvPr/>
        </p:nvSpPr>
        <p:spPr>
          <a:xfrm>
            <a:off x="252031" y="252031"/>
            <a:ext cx="1999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111111"/>
                </a:solidFill>
                <a:latin typeface="Noto Sans KR"/>
                <a:ea typeface="Noto Sans KR"/>
              </a:rPr>
              <a:t>4.</a:t>
            </a:r>
            <a:r>
              <a:rPr lang="ko-KR" altLang="en-US" sz="2000" b="1" dirty="0">
                <a:solidFill>
                  <a:srgbClr val="111111"/>
                </a:solidFill>
                <a:latin typeface="Noto Sans KR"/>
                <a:ea typeface="Noto Sans KR"/>
              </a:rPr>
              <a:t> </a:t>
            </a:r>
            <a:r>
              <a:rPr lang="ko-KR" altLang="en-US" sz="2000" b="1" dirty="0" err="1">
                <a:solidFill>
                  <a:srgbClr val="111111"/>
                </a:solidFill>
                <a:latin typeface="Noto Sans KR"/>
                <a:ea typeface="Noto Sans KR"/>
              </a:rPr>
              <a:t>메뉴트리</a:t>
            </a:r>
            <a:endParaRPr lang="ko-KR" altLang="en-US" sz="2000" b="1" dirty="0">
              <a:solidFill>
                <a:srgbClr val="111111"/>
              </a:solidFill>
              <a:latin typeface="Noto Sans KR"/>
              <a:ea typeface="Noto Sans KR"/>
            </a:endParaRPr>
          </a:p>
        </p:txBody>
      </p:sp>
      <p:cxnSp>
        <p:nvCxnSpPr>
          <p:cNvPr id="43" name="직선 연결선 19"/>
          <p:cNvCxnSpPr/>
          <p:nvPr/>
        </p:nvCxnSpPr>
        <p:spPr>
          <a:xfrm>
            <a:off x="324040" y="648081"/>
            <a:ext cx="1340858" cy="40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탄소중립컬러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86448"/>
      </a:accent1>
      <a:accent2>
        <a:srgbClr val="059D34"/>
      </a:accent2>
      <a:accent3>
        <a:srgbClr val="90DB45"/>
      </a:accent3>
      <a:accent4>
        <a:srgbClr val="F9F7DF"/>
      </a:accent4>
      <a:accent5>
        <a:srgbClr val="2D7AAC"/>
      </a:accent5>
      <a:accent6>
        <a:srgbClr val="0D557F"/>
      </a:accent6>
      <a:hlink>
        <a:srgbClr val="262626"/>
      </a:hlink>
      <a:folHlink>
        <a:srgbClr val="262626"/>
      </a:folHlink>
    </a:clrScheme>
    <a:fontScheme name="Pilseung_Gothic Basic_프리텐다드조합">
      <a:majorFont>
        <a:latin typeface="Pilseung_Gothic Basic"/>
        <a:ea typeface="Pilseung_Gothic Basic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1925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2316</Words>
  <Application>Microsoft Office PowerPoint</Application>
  <PresentationFormat>와이드스크린</PresentationFormat>
  <Paragraphs>1253</Paragraphs>
  <Slides>53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Noto Sans KR Light</vt:lpstr>
      <vt:lpstr>Arial</vt:lpstr>
      <vt:lpstr>Times New Roman</vt:lpstr>
      <vt:lpstr>Noto Sans KR</vt:lpstr>
      <vt:lpstr>Wingdings</vt:lpstr>
      <vt:lpstr>Calibri</vt:lpstr>
      <vt:lpstr>Pilseung_Gothic Basic</vt:lpstr>
      <vt:lpstr>맑은 고딕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287</cp:revision>
  <dcterms:created xsi:type="dcterms:W3CDTF">2023-05-19T02:42:31Z</dcterms:created>
  <dcterms:modified xsi:type="dcterms:W3CDTF">2023-09-06T07:33:12Z</dcterms:modified>
  <cp:version>1000.0000.01</cp:version>
</cp:coreProperties>
</file>